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258" r:id="rId3"/>
    <p:sldId id="2215" r:id="rId4"/>
    <p:sldId id="2259" r:id="rId5"/>
    <p:sldId id="2228" r:id="rId6"/>
    <p:sldId id="2249" r:id="rId7"/>
    <p:sldId id="2230" r:id="rId8"/>
    <p:sldId id="2260" r:id="rId9"/>
    <p:sldId id="2261" r:id="rId10"/>
    <p:sldId id="2262" r:id="rId11"/>
    <p:sldId id="2263" r:id="rId12"/>
    <p:sldId id="2264" r:id="rId13"/>
    <p:sldId id="2266" r:id="rId14"/>
    <p:sldId id="2267" r:id="rId15"/>
    <p:sldId id="2251" r:id="rId16"/>
    <p:sldId id="2265" r:id="rId17"/>
    <p:sldId id="2268" r:id="rId18"/>
    <p:sldId id="2269" r:id="rId19"/>
    <p:sldId id="2241" r:id="rId20"/>
    <p:sldId id="2270" r:id="rId21"/>
    <p:sldId id="2243" r:id="rId22"/>
    <p:sldId id="2274" r:id="rId23"/>
    <p:sldId id="2273" r:id="rId24"/>
    <p:sldId id="2275" r:id="rId25"/>
    <p:sldId id="2256" r:id="rId26"/>
    <p:sldId id="2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/>
    <p:restoredTop sz="94775"/>
  </p:normalViewPr>
  <p:slideViewPr>
    <p:cSldViewPr snapToGrid="0" snapToObjects="1">
      <p:cViewPr varScale="1">
        <p:scale>
          <a:sx n="78" d="100"/>
          <a:sy n="78" d="100"/>
        </p:scale>
        <p:origin x="19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D670-2867-324E-A7E0-06D9106F6427}" type="datetimeFigureOut">
              <a:rPr lang="en-US" smtClean="0"/>
              <a:t>6/29/23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580D-59ED-F64B-9E28-75663A433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23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Traditional operators don’t use verification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That may be changing with new tools like HSA, Veriflow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Still, there is simulation in the mix, because the control plane will be simulated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84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A5D4-3B68-4B4B-BDF7-F74E3B34F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1F8D8-901F-4441-AC6B-18618837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CC73-23F3-6F47-A3F7-69A29F9D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8BDE-56DA-B942-B20C-64521015CDCC}" type="datetime1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EDDC-B3AB-3F43-92D5-0D873FFA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EEB8-82AD-A749-89F2-26873B69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4F5C-4CED-D140-8A23-86F72AA4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0835F-20D7-FC40-9A64-C493FF0F1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E382-434D-EA4A-B533-E3AC0B49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B5C8-37A7-1743-82D3-2C66B7F7741E}" type="datetime1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D33C-A470-324A-A56E-627C6068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2C5A-6A73-2B44-8A3A-CFB5120C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91099-F860-2245-8A53-C8104E834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CBDF5-E5FC-5A42-AAAA-0DAD12AA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6A70-637A-D44D-B359-8D9DC830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9578-9932-3E4C-AFE6-447E71345F64}" type="datetime1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7172-C61A-444E-A700-72E29246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A4963-03D2-C540-A08B-0475097E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6911-BBCE-D345-A738-B77E9060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47D3-B194-0149-A018-E89BFF0D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DB6C-28D6-9F4B-A243-0C8D7AC9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C0C24-0F79-2044-A859-64AB91507493}" type="datetime1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80C6A-DFA2-C34E-BB55-6C09EB8D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A27D-127D-6543-A399-45779C5B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8758-B17C-A44F-8D73-5B875C15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11C8-6B48-B240-9DD5-23F6F7AB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6F3EC-4EB6-3640-A750-228919B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B818-390F-864C-8EE4-AE740C194481}" type="datetime1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D773-370A-E549-9FD8-CB53807E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C3D1-3D12-DA4F-8318-61370AF8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1C9B-2B4A-854A-86C8-1335F1A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0E4D-AFDC-8B44-AC12-01AF112DF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3B01-C76D-8542-9E18-8C8CFCAD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75A5-670B-A04D-B514-4F7200DF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5691-B7B2-4248-BE10-230C01E76CBD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BD78A-BE0A-3C45-8996-0265F574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48223-6213-EA48-8726-C785489C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D365-0D5A-BD45-B846-49227110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A937-118A-AC49-802B-19B349B1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DDCE-4B21-0C4C-A74A-E99D9ED40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BB7BE-ABF3-1244-878C-7300A524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3CAC5-57BA-B040-B494-2408B2545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DE39C-E1D2-4148-898B-B6A48064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BE4B-5E46-C549-AF60-3D278058B55B}" type="datetime1">
              <a:rPr lang="en-US" smtClean="0"/>
              <a:t>6/29/23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16EF7-329C-184E-913B-76640C2B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01418-5B59-8646-BB73-472F6BB5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2BCC-6B6F-614A-9A03-1C9D3122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D3183-747E-1441-B81A-ACC8A923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15E9-9434-8342-8551-33343DEB88CC}" type="datetime1">
              <a:rPr lang="en-US" smtClean="0"/>
              <a:t>6/29/23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950A-DFAE-074A-9972-05B14A43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DB724-EBA6-C14C-AA6B-D1AA2AD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06898-0238-AE4B-901E-5E492BED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6CF9-8663-8849-A00E-8094BC607C9C}" type="datetime1">
              <a:rPr lang="en-US" smtClean="0"/>
              <a:t>6/29/23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6A858-8CEB-7A4E-BEAA-E3C473A9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3D06-4032-C344-85F8-2AC33221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3045-0838-D644-87AD-206B959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3B51-DC81-FE4C-90EE-262DE311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5D02F-9FD3-2E46-B400-10C042AE2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D0C3-B81D-6C47-8A57-33C5A7F6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A7C-5D7F-6940-AD03-7C0A92E63290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F2230-2EAD-764D-9A58-8446B762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B995-085E-CE4D-8499-A5D5B88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6BE3-63AD-4C41-AA2A-BEAD215B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2885D-981E-E042-88FD-D18C1978E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48BED-5817-3C4B-BCA7-954E5BC0A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FA1B-0067-374B-B45E-1E90FB5A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A5DD-8920-5E49-AB85-F5D806AF26DC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AFA2B-85DD-8D4E-83FE-723B1604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93591-EC71-E04E-8FF5-EC64A789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EEE98-E363-1145-A2C6-481A5F98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7E751-296D-D347-BC01-7A60C633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DB46B-E70C-B543-B26E-F6A66A9D6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5A6B1-2FCC-804E-9568-173E53F45A29}" type="datetime1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73E1-2D15-F14B-B41C-79D757D13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DF509-475F-0241-BCDF-B8016107F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e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mp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pull/948" TargetMode="Externa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ributeddpchecking.com:8443/" TargetMode="External"/><Relationship Id="rId2" Type="http://schemas.openxmlformats.org/officeDocument/2006/relationships/hyperlink" Target="http://distributeddpvdemo.tech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8.jpg"/><Relationship Id="rId7" Type="http://schemas.openxmlformats.org/officeDocument/2006/relationships/image" Target="../media/image1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tif"/><Relationship Id="rId9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ributeddpchecking.com:8443/" TargetMode="External"/><Relationship Id="rId2" Type="http://schemas.openxmlformats.org/officeDocument/2006/relationships/hyperlink" Target="https://github.com/sonic-net/SONiC/pull/94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qiaoxiang@xmu.edu.cn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://distributeddpvdemo.tech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://sngroup.xmu@outlook.com" TargetMode="External"/><Relationship Id="rId5" Type="http://schemas.openxmlformats.org/officeDocument/2006/relationships/image" Target="../media/image36.PNG"/><Relationship Id="rId10" Type="http://schemas.openxmlformats.org/officeDocument/2006/relationships/hyperlink" Target="sngroup.tech" TargetMode="External"/><Relationship Id="rId4" Type="http://schemas.openxmlformats.org/officeDocument/2006/relationships/image" Target="../media/image33.JPG"/><Relationship Id="rId9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E73C-3C4D-8044-B39E-4907461DA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527" y="942747"/>
            <a:ext cx="10394065" cy="238760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 dirty="0"/>
              <a:t>You</a:t>
            </a:r>
            <a:r>
              <a:rPr lang="zh-CN" altLang="en-US" sz="4400" dirty="0"/>
              <a:t> </a:t>
            </a:r>
            <a:r>
              <a:rPr lang="en-US" altLang="zh-CN" sz="4400" dirty="0"/>
              <a:t>Don't</a:t>
            </a:r>
            <a:r>
              <a:rPr lang="zh-CN" altLang="en-US" sz="4400" dirty="0"/>
              <a:t> </a:t>
            </a:r>
            <a:r>
              <a:rPr lang="en-US" altLang="zh-CN" sz="4400" dirty="0"/>
              <a:t>Need</a:t>
            </a:r>
            <a:r>
              <a:rPr lang="zh-CN" altLang="en-US" sz="4400" dirty="0"/>
              <a:t> </a:t>
            </a:r>
            <a:r>
              <a:rPr lang="en-US" altLang="zh-CN" sz="4400" dirty="0"/>
              <a:t>a</a:t>
            </a:r>
            <a:r>
              <a:rPr lang="zh-CN" altLang="en-US" sz="4400" dirty="0"/>
              <a:t> </a:t>
            </a:r>
            <a:r>
              <a:rPr lang="en-US" altLang="zh-CN" sz="4400" dirty="0"/>
              <a:t>Centralized</a:t>
            </a:r>
            <a:r>
              <a:rPr lang="zh-CN" altLang="en-US" sz="4400" dirty="0"/>
              <a:t> </a:t>
            </a:r>
            <a:r>
              <a:rPr lang="en-US" altLang="zh-CN" sz="4400" dirty="0"/>
              <a:t>Verifier</a:t>
            </a:r>
            <a:r>
              <a:rPr lang="en-US" sz="4400" dirty="0"/>
              <a:t>: </a:t>
            </a:r>
            <a:br>
              <a:rPr lang="en-US" sz="4400" dirty="0"/>
            </a:br>
            <a:r>
              <a:rPr lang="en-US" sz="4400" dirty="0"/>
              <a:t>Toward Scalable Data Plane</a:t>
            </a:r>
            <a:r>
              <a:rPr lang="zh-CN" altLang="en-US" sz="4400" dirty="0"/>
              <a:t> </a:t>
            </a:r>
            <a:r>
              <a:rPr lang="en-US" sz="4400" dirty="0"/>
              <a:t>Checking </a:t>
            </a:r>
            <a:br>
              <a:rPr lang="en-US" sz="4400" dirty="0"/>
            </a:br>
            <a:r>
              <a:rPr lang="en-US" sz="4400" dirty="0"/>
              <a:t>via</a:t>
            </a:r>
            <a:r>
              <a:rPr lang="zh-CN" altLang="en-US" sz="4400" dirty="0"/>
              <a:t> </a:t>
            </a:r>
            <a:r>
              <a:rPr lang="en-US" sz="4400" dirty="0"/>
              <a:t>Distributed, On-Device Verification</a:t>
            </a:r>
            <a:endParaRPr 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B8DA6-7986-3D4F-9060-E439A3325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263287"/>
            <a:ext cx="9873343" cy="2062113"/>
          </a:xfrm>
        </p:spPr>
        <p:txBody>
          <a:bodyPr>
            <a:noAutofit/>
          </a:bodyPr>
          <a:lstStyle/>
          <a:p>
            <a:r>
              <a:rPr lang="en-US" altLang="zh-CN" sz="2200" dirty="0"/>
              <a:t>Qiao</a:t>
            </a:r>
            <a:r>
              <a:rPr lang="zh-CN" altLang="en-US" sz="2200" dirty="0"/>
              <a:t> </a:t>
            </a:r>
            <a:r>
              <a:rPr lang="en-US" altLang="zh-CN" sz="2200" dirty="0"/>
              <a:t>Xiang</a:t>
            </a:r>
            <a:r>
              <a:rPr lang="en-US" altLang="zh-CN" sz="2200" baseline="30000" dirty="0"/>
              <a:t>1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 err="1"/>
              <a:t>Chenyang</a:t>
            </a:r>
            <a:r>
              <a:rPr lang="zh-CN" altLang="en-US" sz="2200" dirty="0"/>
              <a:t> </a:t>
            </a:r>
            <a:r>
              <a:rPr lang="en-US" altLang="zh-CN" sz="2200" dirty="0"/>
              <a:t>Huang</a:t>
            </a:r>
            <a:r>
              <a:rPr lang="en-US" altLang="zh-CN" sz="2200" baseline="30000" dirty="0"/>
              <a:t>1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 err="1"/>
              <a:t>Ridi</a:t>
            </a:r>
            <a:r>
              <a:rPr lang="zh-CN" altLang="en-US" sz="2200" dirty="0"/>
              <a:t> </a:t>
            </a:r>
            <a:r>
              <a:rPr lang="en-US" altLang="zh-CN" sz="2200" dirty="0"/>
              <a:t>Wen</a:t>
            </a:r>
            <a:r>
              <a:rPr lang="en-US" altLang="zh-CN" sz="2200" baseline="30000" dirty="0"/>
              <a:t>1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 err="1"/>
              <a:t>Yuxin</a:t>
            </a:r>
            <a:r>
              <a:rPr lang="zh-CN" altLang="en-US" sz="2200" dirty="0"/>
              <a:t> </a:t>
            </a:r>
            <a:r>
              <a:rPr lang="en-US" altLang="zh-CN" sz="2200" dirty="0"/>
              <a:t>Wang</a:t>
            </a:r>
            <a:r>
              <a:rPr lang="en-US" altLang="zh-CN" sz="2200" baseline="30000" dirty="0"/>
              <a:t>1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 err="1"/>
              <a:t>Xiwen</a:t>
            </a:r>
            <a:r>
              <a:rPr lang="zh-CN" altLang="en-US" sz="2200" dirty="0"/>
              <a:t> </a:t>
            </a:r>
            <a:r>
              <a:rPr lang="en-US" altLang="zh-CN" sz="2200" dirty="0"/>
              <a:t>Fan</a:t>
            </a:r>
            <a:r>
              <a:rPr lang="en-US" altLang="zh-CN" sz="2200" baseline="30000" dirty="0"/>
              <a:t>1</a:t>
            </a:r>
            <a:r>
              <a:rPr lang="en-US" altLang="zh-CN" sz="2200" dirty="0"/>
              <a:t>,</a:t>
            </a:r>
          </a:p>
          <a:p>
            <a:r>
              <a:rPr lang="en-US" altLang="zh-CN" sz="2200" dirty="0"/>
              <a:t>Alan</a:t>
            </a:r>
            <a:r>
              <a:rPr lang="zh-CN" altLang="en-US" sz="2200" dirty="0"/>
              <a:t> </a:t>
            </a:r>
            <a:r>
              <a:rPr lang="en-US" altLang="zh-CN" sz="2200" dirty="0"/>
              <a:t>Liu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 err="1"/>
              <a:t>Linghe</a:t>
            </a:r>
            <a:r>
              <a:rPr lang="zh-CN" altLang="en-US" sz="2200" dirty="0"/>
              <a:t> </a:t>
            </a:r>
            <a:r>
              <a:rPr lang="en-US" altLang="zh-CN" sz="2200" dirty="0"/>
              <a:t>Kong</a:t>
            </a:r>
            <a:r>
              <a:rPr lang="en-US" altLang="zh-CN" sz="2200" baseline="30000" dirty="0"/>
              <a:t>3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/>
              <a:t>Dennis</a:t>
            </a:r>
            <a:r>
              <a:rPr lang="zh-CN" altLang="en-US" sz="2200" dirty="0"/>
              <a:t> </a:t>
            </a:r>
            <a:r>
              <a:rPr lang="en-US" altLang="zh-CN" sz="2200" dirty="0"/>
              <a:t>Duan</a:t>
            </a:r>
            <a:r>
              <a:rPr lang="en-US" altLang="zh-CN" sz="2200" baseline="30000" dirty="0"/>
              <a:t>4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/>
              <a:t>Franck</a:t>
            </a:r>
            <a:r>
              <a:rPr lang="zh-CN" altLang="en-US" sz="2200" dirty="0"/>
              <a:t> </a:t>
            </a:r>
            <a:r>
              <a:rPr lang="en-US" altLang="zh-CN" sz="2200" dirty="0"/>
              <a:t>Le</a:t>
            </a:r>
            <a:r>
              <a:rPr lang="en-US" altLang="zh-CN" sz="2200" baseline="30000" dirty="0"/>
              <a:t>5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/>
              <a:t>Wei</a:t>
            </a:r>
            <a:r>
              <a:rPr lang="zh-CN" altLang="en-US" sz="2200" dirty="0"/>
              <a:t> </a:t>
            </a:r>
            <a:r>
              <a:rPr lang="en-US" altLang="zh-CN" sz="2200" dirty="0"/>
              <a:t>Sun</a:t>
            </a:r>
            <a:r>
              <a:rPr lang="en-US" altLang="zh-CN" sz="2200" baseline="30000" dirty="0"/>
              <a:t>6</a:t>
            </a:r>
          </a:p>
          <a:p>
            <a:r>
              <a:rPr lang="en-US" altLang="zh-CN" sz="2200" baseline="30000" dirty="0"/>
              <a:t>1</a:t>
            </a:r>
            <a:r>
              <a:rPr lang="en-US" altLang="zh-CN" sz="2200" dirty="0"/>
              <a:t>Xiamen</a:t>
            </a:r>
            <a:r>
              <a:rPr lang="zh-CN" altLang="en-US" sz="2200" dirty="0"/>
              <a:t> </a:t>
            </a:r>
            <a:r>
              <a:rPr lang="en-US" altLang="zh-CN" sz="2200" dirty="0"/>
              <a:t>University,</a:t>
            </a:r>
            <a:r>
              <a:rPr lang="zh-CN" altLang="en-US" sz="2200" dirty="0"/>
              <a:t> 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University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Maryland, </a:t>
            </a:r>
            <a:r>
              <a:rPr lang="en-US" altLang="zh-CN" sz="2200" baseline="30000" dirty="0"/>
              <a:t>3</a:t>
            </a:r>
            <a:r>
              <a:rPr lang="en-US" altLang="zh-CN" sz="2200" dirty="0"/>
              <a:t>Shanghai</a:t>
            </a:r>
            <a:r>
              <a:rPr lang="zh-CN" altLang="en-US" sz="2200" dirty="0"/>
              <a:t> </a:t>
            </a:r>
            <a:r>
              <a:rPr lang="en-US" altLang="zh-CN" sz="2200" dirty="0"/>
              <a:t>Jiao</a:t>
            </a:r>
            <a:r>
              <a:rPr lang="zh-CN" altLang="en-US" sz="2200" dirty="0"/>
              <a:t> </a:t>
            </a:r>
            <a:r>
              <a:rPr lang="en-US" altLang="zh-CN" sz="2200" dirty="0"/>
              <a:t>Tong</a:t>
            </a:r>
            <a:r>
              <a:rPr lang="zh-CN" altLang="en-US" sz="2200" dirty="0"/>
              <a:t> </a:t>
            </a:r>
            <a:r>
              <a:rPr lang="en-US" altLang="zh-CN" sz="2200" dirty="0"/>
              <a:t>University, </a:t>
            </a:r>
            <a:r>
              <a:rPr lang="en-US" altLang="zh-CN" sz="2200" baseline="30000" dirty="0"/>
              <a:t>4</a:t>
            </a:r>
            <a:r>
              <a:rPr lang="en-US" altLang="zh-CN" sz="2200" dirty="0"/>
              <a:t>Yale</a:t>
            </a:r>
            <a:r>
              <a:rPr lang="zh-CN" altLang="en-US" sz="2200" dirty="0"/>
              <a:t> </a:t>
            </a:r>
            <a:r>
              <a:rPr lang="en-US" altLang="zh-CN" sz="2200" dirty="0"/>
              <a:t>University, </a:t>
            </a:r>
            <a:r>
              <a:rPr lang="zh-CN" altLang="en-US" sz="2200" dirty="0"/>
              <a:t> </a:t>
            </a:r>
            <a:r>
              <a:rPr lang="en-US" altLang="zh-CN" sz="2200" baseline="30000" dirty="0"/>
              <a:t>5</a:t>
            </a:r>
            <a:r>
              <a:rPr lang="en-US" altLang="zh-CN" sz="2200" dirty="0"/>
              <a:t>IBM T.J. Watson Research Center,</a:t>
            </a:r>
            <a:r>
              <a:rPr lang="zh-CN" altLang="en-US" sz="2200" dirty="0"/>
              <a:t> </a:t>
            </a:r>
            <a:r>
              <a:rPr lang="en-US" altLang="zh-CN" sz="2200" baseline="30000" dirty="0"/>
              <a:t>6</a:t>
            </a:r>
            <a:r>
              <a:rPr lang="en-US" altLang="zh-CN" sz="2200" dirty="0"/>
              <a:t>UT</a:t>
            </a:r>
            <a:r>
              <a:rPr lang="zh-CN" altLang="en-US" sz="2200" dirty="0"/>
              <a:t> </a:t>
            </a:r>
            <a:r>
              <a:rPr lang="en-US" altLang="zh-CN" sz="2200" dirty="0"/>
              <a:t>Austin </a:t>
            </a:r>
          </a:p>
          <a:p>
            <a:r>
              <a:rPr lang="en-US" altLang="zh-CN" sz="2200" dirty="0"/>
              <a:t>June</a:t>
            </a:r>
            <a:r>
              <a:rPr lang="zh-CN" altLang="en-US" sz="2200" dirty="0"/>
              <a:t> </a:t>
            </a:r>
            <a:r>
              <a:rPr lang="en-US" altLang="zh-CN" sz="2200" dirty="0"/>
              <a:t>2023,</a:t>
            </a:r>
            <a:r>
              <a:rPr lang="zh-CN" altLang="en-US" sz="2200" dirty="0"/>
              <a:t> </a:t>
            </a:r>
            <a:r>
              <a:rPr lang="en-US" altLang="zh-CN" sz="2200" dirty="0"/>
              <a:t>Hong</a:t>
            </a:r>
            <a:r>
              <a:rPr lang="zh-CN" altLang="en-US" sz="2200" dirty="0"/>
              <a:t> </a:t>
            </a:r>
            <a:r>
              <a:rPr lang="en-US" altLang="zh-CN" sz="2200" dirty="0"/>
              <a:t>Kong,</a:t>
            </a:r>
            <a:r>
              <a:rPr lang="zh-CN" altLang="en-US" sz="2200" dirty="0"/>
              <a:t> </a:t>
            </a:r>
            <a:r>
              <a:rPr lang="en-US" altLang="zh-CN" sz="2200" dirty="0"/>
              <a:t>China,</a:t>
            </a:r>
            <a:r>
              <a:rPr lang="zh-CN" altLang="en-US" sz="2200" dirty="0"/>
              <a:t> </a:t>
            </a:r>
            <a:r>
              <a:rPr lang="en-US" altLang="zh-CN" sz="2200" dirty="0"/>
              <a:t>ACM</a:t>
            </a:r>
            <a:r>
              <a:rPr lang="zh-CN" altLang="en-US" sz="2200" dirty="0"/>
              <a:t> </a:t>
            </a:r>
            <a:r>
              <a:rPr lang="en-US" altLang="zh-CN" sz="2200" dirty="0"/>
              <a:t>APNet'23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2B55980E-2906-0443-A904-0D2E34ADC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t="32368" r="66084" b="32522"/>
          <a:stretch/>
        </p:blipFill>
        <p:spPr>
          <a:xfrm>
            <a:off x="4784218" y="5336974"/>
            <a:ext cx="1389590" cy="1326241"/>
          </a:xfrm>
          <a:prstGeom prst="rect">
            <a:avLst/>
          </a:prstGeom>
        </p:spPr>
      </p:pic>
      <p:pic>
        <p:nvPicPr>
          <p:cNvPr id="6" name="Picture 25">
            <a:extLst>
              <a:ext uri="{FF2B5EF4-FFF2-40B4-BE49-F238E27FC236}">
                <a16:creationId xmlns:a16="http://schemas.microsoft.com/office/drawing/2014/main" id="{73C12910-A254-AD4C-A798-7FFBF238E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13" y="5650887"/>
            <a:ext cx="1596193" cy="796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8F2D4-09F4-0F49-B3C0-247738D0F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789" b="-12266"/>
          <a:stretch/>
        </p:blipFill>
        <p:spPr>
          <a:xfrm>
            <a:off x="6367190" y="5429250"/>
            <a:ext cx="1183804" cy="1375212"/>
          </a:xfrm>
          <a:prstGeom prst="rect">
            <a:avLst/>
          </a:prstGeom>
        </p:spPr>
      </p:pic>
      <p:pic>
        <p:nvPicPr>
          <p:cNvPr id="10" name="图片 11">
            <a:extLst>
              <a:ext uri="{FF2B5EF4-FFF2-40B4-BE49-F238E27FC236}">
                <a16:creationId xmlns:a16="http://schemas.microsoft.com/office/drawing/2014/main" id="{3E0E4509-067E-0244-B064-FCE49F42A5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1" b="6821"/>
          <a:stretch/>
        </p:blipFill>
        <p:spPr>
          <a:xfrm>
            <a:off x="100448" y="85209"/>
            <a:ext cx="2028647" cy="1148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9453D-117B-134E-83CC-939B7CA3C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510" y="5400289"/>
            <a:ext cx="1251352" cy="1251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E89CA3-DA5E-4341-9D8D-53E9BFAD8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2752" y="5359600"/>
            <a:ext cx="1281101" cy="1281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A575C-510B-9343-930A-B92ACE2FC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5885" y="5267288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9C290-EA03-E547-8D71-F402FE7AF759}"/>
              </a:ext>
            </a:extLst>
          </p:cNvPr>
          <p:cNvSpPr txBox="1"/>
          <p:nvPr/>
        </p:nvSpPr>
        <p:spPr>
          <a:xfrm>
            <a:off x="838200" y="1552218"/>
            <a:ext cx="10162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dirty="0"/>
              <a:t>Invariant:</a:t>
            </a:r>
            <a:r>
              <a:rPr lang="zh-CN" altLang="en-US" sz="3600" b="1" dirty="0"/>
              <a:t> </a:t>
            </a:r>
            <a:r>
              <a:rPr lang="en-US" sz="3600" dirty="0"/>
              <a:t>all packets entering the network from </a:t>
            </a:r>
            <a:r>
              <a:rPr lang="en-US" sz="3600" i="1" dirty="0"/>
              <a:t>S </a:t>
            </a:r>
            <a:r>
              <a:rPr lang="en-US" sz="3600" dirty="0"/>
              <a:t>with a destination IP in 10.0.0.0/23 must be</a:t>
            </a:r>
            <a:r>
              <a:rPr lang="zh-CN" altLang="en-US" sz="3600" dirty="0"/>
              <a:t> </a:t>
            </a:r>
            <a:r>
              <a:rPr lang="en-US" sz="3600" dirty="0"/>
              <a:t>delivered to </a:t>
            </a:r>
            <a:r>
              <a:rPr lang="en-US" sz="3600" i="1" dirty="0"/>
              <a:t>D </a:t>
            </a:r>
            <a:r>
              <a:rPr lang="en-US" sz="3600" dirty="0"/>
              <a:t>in a simple path </a:t>
            </a:r>
            <a:r>
              <a:rPr lang="en-US" sz="3600" dirty="0" err="1"/>
              <a:t>waypointing</a:t>
            </a:r>
            <a:r>
              <a:rPr lang="en-US" sz="3600" dirty="0"/>
              <a:t> </a:t>
            </a:r>
            <a:r>
              <a:rPr lang="en-US" sz="3600" i="1" dirty="0"/>
              <a:t>W</a:t>
            </a:r>
            <a:r>
              <a:rPr lang="en-US" altLang="zh-CN" sz="3600" i="1" dirty="0"/>
              <a:t>.</a:t>
            </a:r>
            <a:r>
              <a:rPr lang="en-US" sz="3600" i="1" dirty="0"/>
              <a:t> 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8074E-43AF-804E-A41D-015E2FCE0A6E}"/>
              </a:ext>
            </a:extLst>
          </p:cNvPr>
          <p:cNvSpPr txBox="1"/>
          <p:nvPr/>
        </p:nvSpPr>
        <p:spPr>
          <a:xfrm>
            <a:off x="838200" y="3316983"/>
            <a:ext cx="2045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Topology:</a:t>
            </a:r>
            <a:endParaRPr lang="en-US" sz="36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065A8-DFAA-184C-9E9B-3D635583D3EB}"/>
              </a:ext>
            </a:extLst>
          </p:cNvPr>
          <p:cNvGrpSpPr/>
          <p:nvPr/>
        </p:nvGrpSpPr>
        <p:grpSpPr>
          <a:xfrm>
            <a:off x="1312617" y="3963314"/>
            <a:ext cx="9004926" cy="2578938"/>
            <a:chOff x="139065" y="3653620"/>
            <a:chExt cx="9004926" cy="25789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3D6895-BC0F-4C4B-AC1D-45F2CBF49504}"/>
                </a:ext>
              </a:extLst>
            </p:cNvPr>
            <p:cNvGrpSpPr/>
            <p:nvPr/>
          </p:nvGrpSpPr>
          <p:grpSpPr>
            <a:xfrm>
              <a:off x="139065" y="3997291"/>
              <a:ext cx="9004926" cy="2235267"/>
              <a:chOff x="231665" y="3997291"/>
              <a:chExt cx="9004926" cy="223526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3F0F5C8-5439-5541-9502-015B14DB8F75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462CCFB-CC27-D740-AB29-3F2DC94E4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89F7F3A-19EB-B641-A895-FAC8DC95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4C7B819-B403-C645-9DC2-30CAF2215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628AFDE-7E75-4148-8F11-9C9163F56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87DDCA4-F8AD-D14C-84B1-91A98A572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C407151-69B2-1E4D-8571-A362B591F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EF90D84-A7E4-E748-B581-FEDBBA6AD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0F81EE3-5330-574E-8D73-B00374203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3D3C19-7A0F-8346-B2D7-F8DD47925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FABF41D-649F-D849-B487-827404C027B4}"/>
                  </a:ext>
                </a:extLst>
              </p:cNvPr>
              <p:cNvSpPr/>
              <p:nvPr/>
            </p:nvSpPr>
            <p:spPr>
              <a:xfrm>
                <a:off x="7089849" y="5647783"/>
                <a:ext cx="21467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b="1" dirty="0"/>
                  <a:t>10.0.0.0/23</a:t>
                </a:r>
                <a:endParaRPr lang="en-US" sz="3200" b="1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059602D-45CB-1944-B6C3-B8AD35A5C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E11792-BDB0-F840-B728-91BF1B8F660F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5E2C22-1091-C549-A165-8818FD216EC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1FC4E-F402-DB46-9891-1F89288EF7F7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1FDE7-3721-E54A-82E2-CCD86835A49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EDA1CC-AD5C-8543-9811-92BAD3FA9824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B0061F-02FD-C340-94B6-56A34F7C1150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22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Invariant</a:t>
            </a:r>
            <a:r>
              <a:rPr lang="zh-CN" altLang="en-US" dirty="0"/>
              <a:t> </a:t>
            </a:r>
            <a:r>
              <a:rPr lang="en-US" altLang="zh-CN" dirty="0"/>
              <a:t>Specification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9C290-EA03-E547-8D71-F402FE7AF759}"/>
              </a:ext>
            </a:extLst>
          </p:cNvPr>
          <p:cNvSpPr txBox="1"/>
          <p:nvPr/>
        </p:nvSpPr>
        <p:spPr>
          <a:xfrm>
            <a:off x="838200" y="1580148"/>
            <a:ext cx="10162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dirty="0"/>
              <a:t>Invariant:</a:t>
            </a:r>
            <a:r>
              <a:rPr lang="zh-CN" altLang="en-US" sz="3600" b="1" dirty="0"/>
              <a:t> </a:t>
            </a:r>
            <a:r>
              <a:rPr lang="en-US" sz="3600" dirty="0"/>
              <a:t>all packets entering the network from </a:t>
            </a:r>
            <a:r>
              <a:rPr lang="en-US" sz="3600" i="1" dirty="0"/>
              <a:t>S </a:t>
            </a:r>
            <a:r>
              <a:rPr lang="en-US" sz="3600" dirty="0"/>
              <a:t>with a destination IP in 10.0.0.0/23 must be</a:t>
            </a:r>
            <a:r>
              <a:rPr lang="zh-CN" altLang="en-US" sz="3600" dirty="0"/>
              <a:t> </a:t>
            </a:r>
            <a:r>
              <a:rPr lang="en-US" sz="3600" dirty="0"/>
              <a:t>delivered to </a:t>
            </a:r>
            <a:r>
              <a:rPr lang="en-US" sz="3600" i="1" dirty="0"/>
              <a:t>D </a:t>
            </a:r>
            <a:r>
              <a:rPr lang="en-US" sz="3600" dirty="0"/>
              <a:t>in a simple path </a:t>
            </a:r>
            <a:r>
              <a:rPr lang="en-US" sz="3600" dirty="0" err="1"/>
              <a:t>waypointing</a:t>
            </a:r>
            <a:r>
              <a:rPr lang="en-US" sz="3600" dirty="0"/>
              <a:t> </a:t>
            </a:r>
            <a:r>
              <a:rPr lang="en-US" sz="3600" i="1" dirty="0"/>
              <a:t>W</a:t>
            </a:r>
            <a:r>
              <a:rPr lang="en-US" altLang="zh-CN" sz="3600" i="1" dirty="0"/>
              <a:t>.</a:t>
            </a:r>
            <a:r>
              <a:rPr lang="en-US" sz="3600" i="1" dirty="0"/>
              <a:t> </a:t>
            </a:r>
            <a:endParaRPr lang="en-US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0150FC-3D1B-624D-827A-CF51884DF189}"/>
              </a:ext>
            </a:extLst>
          </p:cNvPr>
          <p:cNvSpPr txBox="1"/>
          <p:nvPr/>
        </p:nvSpPr>
        <p:spPr>
          <a:xfrm>
            <a:off x="1438314" y="5073959"/>
            <a:ext cx="8022003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(</a:t>
            </a:r>
            <a:r>
              <a:rPr lang="en-US" altLang="zh-CN" sz="2400" dirty="0" err="1"/>
              <a:t>dstIP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10.0.0.0/23,</a:t>
            </a:r>
            <a:r>
              <a:rPr lang="zh-CN" altLang="en-US" sz="2400" dirty="0"/>
              <a:t> </a:t>
            </a:r>
            <a:r>
              <a:rPr lang="en-US" altLang="zh-CN" sz="2400" dirty="0"/>
              <a:t>[S],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W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D</a:t>
            </a:r>
            <a:r>
              <a:rPr lang="zh-CN" altLang="en-US" sz="2400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loop_free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"exist</a:t>
            </a:r>
            <a:r>
              <a:rPr lang="zh-CN" altLang="en-US" sz="2400" dirty="0"/>
              <a:t> </a:t>
            </a:r>
            <a:r>
              <a:rPr lang="en-US" altLang="zh-CN" sz="2400" dirty="0"/>
              <a:t>&gt;=1")</a:t>
            </a:r>
            <a:endParaRPr lang="en-US" sz="24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084B7E7F-63F4-8048-8462-D32889BF1437}"/>
              </a:ext>
            </a:extLst>
          </p:cNvPr>
          <p:cNvSpPr/>
          <p:nvPr/>
        </p:nvSpPr>
        <p:spPr>
          <a:xfrm>
            <a:off x="5004815" y="3641304"/>
            <a:ext cx="889000" cy="622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3AFA48-21CD-E54E-A377-ACD2F63AB4A9}"/>
              </a:ext>
            </a:extLst>
          </p:cNvPr>
          <p:cNvSpPr txBox="1"/>
          <p:nvPr/>
        </p:nvSpPr>
        <p:spPr>
          <a:xfrm>
            <a:off x="838200" y="4262845"/>
            <a:ext cx="332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Tulkun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program:</a:t>
            </a:r>
            <a:endParaRPr lang="en-US" sz="3600" b="1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87F2843-4446-A241-9C5A-AE135DD0F58D}"/>
              </a:ext>
            </a:extLst>
          </p:cNvPr>
          <p:cNvSpPr/>
          <p:nvPr/>
        </p:nvSpPr>
        <p:spPr>
          <a:xfrm rot="5400000">
            <a:off x="2577748" y="4557804"/>
            <a:ext cx="373255" cy="2360676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67133BD-9CC3-8740-BDC1-430303F107FF}"/>
              </a:ext>
            </a:extLst>
          </p:cNvPr>
          <p:cNvSpPr/>
          <p:nvPr/>
        </p:nvSpPr>
        <p:spPr>
          <a:xfrm rot="5400000">
            <a:off x="5996955" y="4132062"/>
            <a:ext cx="373255" cy="3206337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C60B56A5-634F-2745-A9A5-7740D3B0AAF9}"/>
              </a:ext>
            </a:extLst>
          </p:cNvPr>
          <p:cNvSpPr/>
          <p:nvPr/>
        </p:nvSpPr>
        <p:spPr>
          <a:xfrm rot="5400000">
            <a:off x="8490677" y="4955680"/>
            <a:ext cx="373255" cy="1559104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0D4E1-C5DF-F84E-9939-979DCB8C9B2B}"/>
              </a:ext>
            </a:extLst>
          </p:cNvPr>
          <p:cNvSpPr txBox="1"/>
          <p:nvPr/>
        </p:nvSpPr>
        <p:spPr>
          <a:xfrm>
            <a:off x="2090892" y="5921857"/>
            <a:ext cx="134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packet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space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65B670-3982-E143-982C-BEE1BFA389EB}"/>
              </a:ext>
            </a:extLst>
          </p:cNvPr>
          <p:cNvSpPr txBox="1"/>
          <p:nvPr/>
        </p:nvSpPr>
        <p:spPr>
          <a:xfrm>
            <a:off x="3666933" y="6092097"/>
            <a:ext cx="126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ingress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3AB91BB2-2B28-844E-B95B-DB105CC6819A}"/>
              </a:ext>
            </a:extLst>
          </p:cNvPr>
          <p:cNvSpPr/>
          <p:nvPr/>
        </p:nvSpPr>
        <p:spPr>
          <a:xfrm rot="5400000">
            <a:off x="4101851" y="5597673"/>
            <a:ext cx="373255" cy="275113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B0810-7BB2-6946-9629-0DFC8DC0B558}"/>
              </a:ext>
            </a:extLst>
          </p:cNvPr>
          <p:cNvSpPr txBox="1"/>
          <p:nvPr/>
        </p:nvSpPr>
        <p:spPr>
          <a:xfrm>
            <a:off x="5145815" y="5974385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valid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paths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9050C8-FA03-3749-82A5-315C5E824AD6}"/>
              </a:ext>
            </a:extLst>
          </p:cNvPr>
          <p:cNvSpPr txBox="1"/>
          <p:nvPr/>
        </p:nvSpPr>
        <p:spPr>
          <a:xfrm>
            <a:off x="7653824" y="5974385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number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valid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paths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2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28" grpId="0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76F3-C3F0-E848-A668-090D0BEA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Invariant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DVNet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85B69-2BBD-C143-8BEC-CEBD185D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3C4C5-0DB7-5444-BADF-6E59E8580103}"/>
              </a:ext>
            </a:extLst>
          </p:cNvPr>
          <p:cNvSpPr txBox="1"/>
          <p:nvPr/>
        </p:nvSpPr>
        <p:spPr>
          <a:xfrm>
            <a:off x="919393" y="2407877"/>
            <a:ext cx="414790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dstIP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10.0.0.0/23,</a:t>
            </a:r>
            <a:r>
              <a:rPr lang="zh-CN" altLang="en-US" dirty="0"/>
              <a:t> </a:t>
            </a:r>
            <a:r>
              <a:rPr lang="en-US" altLang="zh-CN" dirty="0"/>
              <a:t>[S],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b="1" dirty="0"/>
              <a:t>and</a:t>
            </a:r>
            <a:r>
              <a:rPr lang="zh-CN" altLang="en-US" dirty="0"/>
              <a:t> </a:t>
            </a:r>
            <a:r>
              <a:rPr lang="en-US" altLang="zh-CN" b="1" dirty="0" err="1"/>
              <a:t>loop_free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"exist</a:t>
            </a:r>
            <a:r>
              <a:rPr lang="zh-CN" altLang="en-US" dirty="0"/>
              <a:t> </a:t>
            </a:r>
            <a:r>
              <a:rPr lang="en-US" altLang="zh-CN" dirty="0"/>
              <a:t>&gt;=1")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A0DB11-A198-6F4C-8DE6-978343041A4D}"/>
              </a:ext>
            </a:extLst>
          </p:cNvPr>
          <p:cNvSpPr txBox="1"/>
          <p:nvPr/>
        </p:nvSpPr>
        <p:spPr>
          <a:xfrm>
            <a:off x="838200" y="1695813"/>
            <a:ext cx="161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Invariant: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C6948-0A22-9E4E-B8BA-4A8CBD608A18}"/>
              </a:ext>
            </a:extLst>
          </p:cNvPr>
          <p:cNvSpPr txBox="1"/>
          <p:nvPr/>
        </p:nvSpPr>
        <p:spPr>
          <a:xfrm>
            <a:off x="877639" y="3688346"/>
            <a:ext cx="1628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Topology:</a:t>
            </a:r>
            <a:endParaRPr lang="en-US" sz="2800" b="1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C31728A-B0ED-8B4D-A978-50306010D282}"/>
              </a:ext>
            </a:extLst>
          </p:cNvPr>
          <p:cNvSpPr/>
          <p:nvPr/>
        </p:nvSpPr>
        <p:spPr>
          <a:xfrm>
            <a:off x="5110145" y="3487431"/>
            <a:ext cx="6867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9955B8-6A07-BF41-8DA6-DD544FE7C351}"/>
              </a:ext>
            </a:extLst>
          </p:cNvPr>
          <p:cNvGrpSpPr/>
          <p:nvPr/>
        </p:nvGrpSpPr>
        <p:grpSpPr>
          <a:xfrm>
            <a:off x="5962103" y="2472120"/>
            <a:ext cx="5513508" cy="3905750"/>
            <a:chOff x="4894606" y="788422"/>
            <a:chExt cx="7255441" cy="5160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2726EF-B486-1341-8DD8-29CED2646F0A}"/>
                </a:ext>
              </a:extLst>
            </p:cNvPr>
            <p:cNvSpPr/>
            <p:nvPr/>
          </p:nvSpPr>
          <p:spPr>
            <a:xfrm>
              <a:off x="5291013" y="21299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S1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F09FBB3-80C4-1D4B-987E-6821810F82DD}"/>
                </a:ext>
              </a:extLst>
            </p:cNvPr>
            <p:cNvSpPr/>
            <p:nvPr/>
          </p:nvSpPr>
          <p:spPr>
            <a:xfrm>
              <a:off x="7808015" y="792501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859436-7297-E541-8BFF-931B5292D2AD}"/>
                </a:ext>
              </a:extLst>
            </p:cNvPr>
            <p:cNvSpPr/>
            <p:nvPr/>
          </p:nvSpPr>
          <p:spPr>
            <a:xfrm>
              <a:off x="9644183" y="788422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8F98416-A001-4241-B098-02A5652A2016}"/>
                </a:ext>
              </a:extLst>
            </p:cNvPr>
            <p:cNvSpPr/>
            <p:nvPr/>
          </p:nvSpPr>
          <p:spPr>
            <a:xfrm>
              <a:off x="7808015" y="5220816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6F47D3-082C-9844-B178-EE3E9739D24F}"/>
                </a:ext>
              </a:extLst>
            </p:cNvPr>
            <p:cNvSpPr/>
            <p:nvPr/>
          </p:nvSpPr>
          <p:spPr>
            <a:xfrm>
              <a:off x="9661122" y="36241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BC630C-8D94-7040-82D2-2F2CB5841A0A}"/>
                </a:ext>
              </a:extLst>
            </p:cNvPr>
            <p:cNvCxnSpPr>
              <a:cxnSpLocks/>
              <a:stCxn id="29" idx="6"/>
              <a:endCxn id="54" idx="2"/>
            </p:cNvCxnSpPr>
            <p:nvPr/>
          </p:nvCxnSpPr>
          <p:spPr>
            <a:xfrm>
              <a:off x="6011013" y="2489920"/>
              <a:ext cx="72403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EC9ED4-208F-9F4B-942F-EDC2F373DF6A}"/>
                </a:ext>
              </a:extLst>
            </p:cNvPr>
            <p:cNvCxnSpPr>
              <a:cxnSpLocks/>
              <a:stCxn id="54" idx="7"/>
              <a:endCxn id="30" idx="2"/>
            </p:cNvCxnSpPr>
            <p:nvPr/>
          </p:nvCxnSpPr>
          <p:spPr>
            <a:xfrm flipV="1">
              <a:off x="7349603" y="1152501"/>
              <a:ext cx="458412" cy="1082861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703B0B2-61D4-E54D-A480-ED748D6A1FC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 flipV="1">
              <a:off x="8528015" y="1148422"/>
              <a:ext cx="1116168" cy="4079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3B8B0F-E87C-A944-BC76-1FE1ABBCCA0C}"/>
                </a:ext>
              </a:extLst>
            </p:cNvPr>
            <p:cNvCxnSpPr>
              <a:cxnSpLocks/>
              <a:stCxn id="30" idx="5"/>
              <a:endCxn id="58" idx="1"/>
            </p:cNvCxnSpPr>
            <p:nvPr/>
          </p:nvCxnSpPr>
          <p:spPr>
            <a:xfrm>
              <a:off x="8422573" y="1407059"/>
              <a:ext cx="1320242" cy="78025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7CFB82-014A-EF48-83D9-BA25F66D0864}"/>
                </a:ext>
              </a:extLst>
            </p:cNvPr>
            <p:cNvCxnSpPr>
              <a:cxnSpLocks/>
              <a:stCxn id="31" idx="6"/>
              <a:endCxn id="63" idx="0"/>
            </p:cNvCxnSpPr>
            <p:nvPr/>
          </p:nvCxnSpPr>
          <p:spPr>
            <a:xfrm>
              <a:off x="10364183" y="1148422"/>
              <a:ext cx="1265545" cy="9339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E450BD-C813-874A-A4B2-5C8E2A4C0A21}"/>
                </a:ext>
              </a:extLst>
            </p:cNvPr>
            <p:cNvCxnSpPr>
              <a:cxnSpLocks/>
              <a:stCxn id="59" idx="2"/>
              <a:endCxn id="33" idx="0"/>
            </p:cNvCxnSpPr>
            <p:nvPr/>
          </p:nvCxnSpPr>
          <p:spPr>
            <a:xfrm flipH="1">
              <a:off x="10021122" y="2836992"/>
              <a:ext cx="37161" cy="78712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9C03FE-9B6A-8E44-A0E1-F9B579FC8D7A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7349603" y="2744478"/>
              <a:ext cx="564828" cy="98381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1EBC4B-1FD0-6A4A-8252-E77A07CD0897}"/>
                </a:ext>
              </a:extLst>
            </p:cNvPr>
            <p:cNvCxnSpPr>
              <a:cxnSpLocks/>
              <a:stCxn id="56" idx="4"/>
              <a:endCxn id="32" idx="0"/>
            </p:cNvCxnSpPr>
            <p:nvPr/>
          </p:nvCxnSpPr>
          <p:spPr>
            <a:xfrm flipH="1">
              <a:off x="8168015" y="4342852"/>
              <a:ext cx="974" cy="877964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661131-65FC-944B-93C4-0FA68C60E348}"/>
                </a:ext>
              </a:extLst>
            </p:cNvPr>
            <p:cNvCxnSpPr>
              <a:cxnSpLocks/>
              <a:stCxn id="56" idx="6"/>
              <a:endCxn id="33" idx="2"/>
            </p:cNvCxnSpPr>
            <p:nvPr/>
          </p:nvCxnSpPr>
          <p:spPr>
            <a:xfrm>
              <a:off x="8528989" y="3982852"/>
              <a:ext cx="1132133" cy="126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73A0D5-647F-6741-A071-29C2C1986943}"/>
                </a:ext>
              </a:extLst>
            </p:cNvPr>
            <p:cNvCxnSpPr>
              <a:cxnSpLocks/>
              <a:stCxn id="58" idx="5"/>
              <a:endCxn id="60" idx="1"/>
            </p:cNvCxnSpPr>
            <p:nvPr/>
          </p:nvCxnSpPr>
          <p:spPr>
            <a:xfrm>
              <a:off x="10251931" y="2696431"/>
              <a:ext cx="1112612" cy="262982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D68081-4E65-DA47-8BCF-E1A23C951C5A}"/>
                </a:ext>
              </a:extLst>
            </p:cNvPr>
            <p:cNvCxnSpPr>
              <a:cxnSpLocks/>
              <a:stCxn id="63" idx="4"/>
              <a:endCxn id="60" idx="0"/>
            </p:cNvCxnSpPr>
            <p:nvPr/>
          </p:nvCxnSpPr>
          <p:spPr>
            <a:xfrm flipH="1">
              <a:off x="11619101" y="2802419"/>
              <a:ext cx="10627" cy="24183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CF54D2-6963-7B4A-8AEC-66393C6CCCC2}"/>
                </a:ext>
              </a:extLst>
            </p:cNvPr>
            <p:cNvCxnSpPr>
              <a:cxnSpLocks/>
              <a:stCxn id="56" idx="5"/>
              <a:endCxn id="60" idx="2"/>
            </p:cNvCxnSpPr>
            <p:nvPr/>
          </p:nvCxnSpPr>
          <p:spPr>
            <a:xfrm>
              <a:off x="8423547" y="4237410"/>
              <a:ext cx="2835554" cy="134340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13AAD-D622-0245-8F3B-DE4C45EA0E0E}"/>
                </a:ext>
              </a:extLst>
            </p:cNvPr>
            <p:cNvCxnSpPr>
              <a:cxnSpLocks/>
              <a:stCxn id="33" idx="5"/>
              <a:endCxn id="60" idx="1"/>
            </p:cNvCxnSpPr>
            <p:nvPr/>
          </p:nvCxnSpPr>
          <p:spPr>
            <a:xfrm>
              <a:off x="10275680" y="4238678"/>
              <a:ext cx="1088863" cy="108758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6014E01-581E-2A43-9C67-87028244692F}"/>
                </a:ext>
              </a:extLst>
            </p:cNvPr>
            <p:cNvCxnSpPr>
              <a:cxnSpLocks/>
              <a:stCxn id="32" idx="6"/>
              <a:endCxn id="33" idx="3"/>
            </p:cNvCxnSpPr>
            <p:nvPr/>
          </p:nvCxnSpPr>
          <p:spPr>
            <a:xfrm flipV="1">
              <a:off x="8528015" y="4238678"/>
              <a:ext cx="1238549" cy="134213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CE389D-EB49-014E-AA3C-E8A91EBCCAB6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894606" y="2489920"/>
              <a:ext cx="396407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14FC5E6-9FE6-D54D-929E-10777EB585CF}"/>
                </a:ext>
              </a:extLst>
            </p:cNvPr>
            <p:cNvGrpSpPr/>
            <p:nvPr/>
          </p:nvGrpSpPr>
          <p:grpSpPr>
            <a:xfrm>
              <a:off x="11238341" y="2082419"/>
              <a:ext cx="911706" cy="723345"/>
              <a:chOff x="9422064" y="2337433"/>
              <a:chExt cx="911706" cy="72334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6F98D15-190E-884D-AF8A-602E01D0AF81}"/>
                  </a:ext>
                </a:extLst>
              </p:cNvPr>
              <p:cNvSpPr/>
              <p:nvPr/>
            </p:nvSpPr>
            <p:spPr>
              <a:xfrm>
                <a:off x="9453451" y="233743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61DEB64-5F3C-384A-8848-D4B389A3D1D3}"/>
                  </a:ext>
                </a:extLst>
              </p:cNvPr>
              <p:cNvSpPr txBox="1"/>
              <p:nvPr/>
            </p:nvSpPr>
            <p:spPr>
              <a:xfrm>
                <a:off x="9422064" y="236946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W2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CA5A100-1368-1B44-8684-DDB2A5A202E2}"/>
                </a:ext>
              </a:extLst>
            </p:cNvPr>
            <p:cNvGrpSpPr/>
            <p:nvPr/>
          </p:nvGrpSpPr>
          <p:grpSpPr>
            <a:xfrm>
              <a:off x="11259101" y="5220816"/>
              <a:ext cx="797069" cy="728148"/>
              <a:chOff x="9453450" y="4422160"/>
              <a:chExt cx="797069" cy="728148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B619C25-9F65-EB47-A003-266A92CDC687}"/>
                  </a:ext>
                </a:extLst>
              </p:cNvPr>
              <p:cNvSpPr/>
              <p:nvPr/>
            </p:nvSpPr>
            <p:spPr>
              <a:xfrm>
                <a:off x="9453450" y="4422160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44F0E9-D6F1-B949-B610-43897789AEEA}"/>
                  </a:ext>
                </a:extLst>
              </p:cNvPr>
              <p:cNvSpPr/>
              <p:nvPr/>
            </p:nvSpPr>
            <p:spPr>
              <a:xfrm>
                <a:off x="9501906" y="4478658"/>
                <a:ext cx="612000" cy="612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854B5D-6EF5-094E-AB71-90DEB247B87E}"/>
                  </a:ext>
                </a:extLst>
              </p:cNvPr>
              <p:cNvSpPr txBox="1"/>
              <p:nvPr/>
            </p:nvSpPr>
            <p:spPr>
              <a:xfrm>
                <a:off x="9469598" y="4458994"/>
                <a:ext cx="780921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D1</a:t>
                </a:r>
                <a:endParaRPr lang="en-US" sz="2800" b="1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B98AA6-621C-6645-9635-F23E359C0829}"/>
                </a:ext>
              </a:extLst>
            </p:cNvPr>
            <p:cNvGrpSpPr/>
            <p:nvPr/>
          </p:nvGrpSpPr>
          <p:grpSpPr>
            <a:xfrm>
              <a:off x="9602429" y="2081873"/>
              <a:ext cx="911706" cy="755119"/>
              <a:chOff x="8400107" y="2337063"/>
              <a:chExt cx="911706" cy="75511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9F3C45-C0F3-4E4E-858A-5099D8497136}"/>
                  </a:ext>
                </a:extLst>
              </p:cNvPr>
              <p:cNvSpPr/>
              <p:nvPr/>
            </p:nvSpPr>
            <p:spPr>
              <a:xfrm>
                <a:off x="8435051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5CB284-E4F8-2648-B459-140D8A5CC073}"/>
                  </a:ext>
                </a:extLst>
              </p:cNvPr>
              <p:cNvSpPr txBox="1"/>
              <p:nvPr/>
            </p:nvSpPr>
            <p:spPr>
              <a:xfrm>
                <a:off x="8400107" y="2400868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1</a:t>
                </a:r>
                <a:endParaRPr lang="en-US" sz="2800" b="1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A03CC4-77F9-6248-8DB9-08141147A64A}"/>
                </a:ext>
              </a:extLst>
            </p:cNvPr>
            <p:cNvGrpSpPr/>
            <p:nvPr/>
          </p:nvGrpSpPr>
          <p:grpSpPr>
            <a:xfrm>
              <a:off x="7753478" y="3622852"/>
              <a:ext cx="911706" cy="726580"/>
              <a:chOff x="7174724" y="3267308"/>
              <a:chExt cx="911706" cy="72658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506108D-9ED7-3144-AD75-5093A914478D}"/>
                  </a:ext>
                </a:extLst>
              </p:cNvPr>
              <p:cNvSpPr/>
              <p:nvPr/>
            </p:nvSpPr>
            <p:spPr>
              <a:xfrm>
                <a:off x="7230235" y="3267308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74649A6-1F57-8841-8256-34ECEC629EC5}"/>
                  </a:ext>
                </a:extLst>
              </p:cNvPr>
              <p:cNvSpPr txBox="1"/>
              <p:nvPr/>
            </p:nvSpPr>
            <p:spPr>
              <a:xfrm>
                <a:off x="7174724" y="330257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3</a:t>
                </a:r>
                <a:endParaRPr lang="en-US" sz="2800" b="1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EFE551-1E6E-3C41-8F76-E341BC4FBD42}"/>
                </a:ext>
              </a:extLst>
            </p:cNvPr>
            <p:cNvGrpSpPr/>
            <p:nvPr/>
          </p:nvGrpSpPr>
          <p:grpSpPr>
            <a:xfrm>
              <a:off x="6735045" y="2129920"/>
              <a:ext cx="804507" cy="737633"/>
              <a:chOff x="6386132" y="2337063"/>
              <a:chExt cx="804507" cy="7376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A771282-3452-B843-A395-3D39CBC65F9C}"/>
                  </a:ext>
                </a:extLst>
              </p:cNvPr>
              <p:cNvSpPr/>
              <p:nvPr/>
            </p:nvSpPr>
            <p:spPr>
              <a:xfrm>
                <a:off x="6386132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216B82A-5619-8D4B-9BC4-69AB069257F6}"/>
                  </a:ext>
                </a:extLst>
              </p:cNvPr>
              <p:cNvSpPr txBox="1"/>
              <p:nvPr/>
            </p:nvSpPr>
            <p:spPr>
              <a:xfrm>
                <a:off x="6420266" y="2383383"/>
                <a:ext cx="770373" cy="691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A1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A037FE-C7C2-9447-BA5A-C26C9DCDFE3A}"/>
              </a:ext>
            </a:extLst>
          </p:cNvPr>
          <p:cNvGrpSpPr/>
          <p:nvPr/>
        </p:nvGrpSpPr>
        <p:grpSpPr>
          <a:xfrm>
            <a:off x="919393" y="4273121"/>
            <a:ext cx="4218863" cy="1515763"/>
            <a:chOff x="139065" y="3653620"/>
            <a:chExt cx="9865116" cy="26366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0D0F865-6D11-AC47-8DC8-A26A9FAB7C04}"/>
                </a:ext>
              </a:extLst>
            </p:cNvPr>
            <p:cNvGrpSpPr/>
            <p:nvPr/>
          </p:nvGrpSpPr>
          <p:grpSpPr>
            <a:xfrm>
              <a:off x="139065" y="3997291"/>
              <a:ext cx="9865116" cy="2292930"/>
              <a:chOff x="231665" y="3997291"/>
              <a:chExt cx="9865116" cy="22929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3D9B824-0918-594D-BD45-B9A9C09D999D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72CAD3A-347C-D447-91A6-BB3B47266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FE17E4B-86BB-474A-8FCB-9A9F54A2F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6B322EE-F674-034F-8D92-A428FC081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CA22F-8F8F-F440-AB34-A708D124F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9C3F02D-9769-D044-8230-4F7FCCCFB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9A7382E-9684-C740-9F50-43EA8B524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5EE16313-17FB-CF40-B5EE-A8DD2CBA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8E74938-7381-CF47-B3B3-6CD340B8B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F4DCF1-19A8-364D-AF9D-B3A33AFF6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3FB3E5F-923A-6D40-89D0-50097070A7A0}"/>
                  </a:ext>
                </a:extLst>
              </p:cNvPr>
              <p:cNvSpPr/>
              <p:nvPr/>
            </p:nvSpPr>
            <p:spPr>
              <a:xfrm>
                <a:off x="7089848" y="5647785"/>
                <a:ext cx="3006933" cy="642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E80AB9D-59F3-4840-925E-D27B3491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66E20DB-02AD-1C40-A2A4-CF291765483B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13A6F0-F667-6B40-B935-B4B8A0616C5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1664E0-E9CE-9F40-8C55-6A7671C38F7E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00965B7-62B4-074E-847F-7CAD6C4D771A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DF929B-5445-8749-A53A-13522F65910B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059EC1A-F6CB-B54B-B202-7E7886E69D7B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537664-C548-F548-A5DF-9615535E36B1}"/>
              </a:ext>
            </a:extLst>
          </p:cNvPr>
          <p:cNvSpPr txBox="1"/>
          <p:nvPr/>
        </p:nvSpPr>
        <p:spPr>
          <a:xfrm>
            <a:off x="6131018" y="1556029"/>
            <a:ext cx="5343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DVNet</a:t>
            </a:r>
            <a:r>
              <a:rPr lang="en-US" altLang="zh-CN" sz="2800" b="1" dirty="0"/>
              <a:t>:</a:t>
            </a:r>
            <a:r>
              <a:rPr lang="zh-CN" altLang="en-US" sz="2800" b="1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DAG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representing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/>
              <a:t>valid</a:t>
            </a:r>
            <a:r>
              <a:rPr lang="zh-CN" altLang="en-US" sz="2800" dirty="0"/>
              <a:t> </a:t>
            </a:r>
            <a:r>
              <a:rPr lang="en-US" altLang="zh-CN" sz="2800" dirty="0"/>
              <a:t>paths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network</a:t>
            </a:r>
            <a:endParaRPr lang="en-US" sz="2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73E22E-1324-D144-8884-B7D19695A541}"/>
              </a:ext>
            </a:extLst>
          </p:cNvPr>
          <p:cNvSpPr txBox="1"/>
          <p:nvPr/>
        </p:nvSpPr>
        <p:spPr>
          <a:xfrm>
            <a:off x="2228167" y="3125839"/>
            <a:ext cx="293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X</a:t>
            </a:r>
            <a:r>
              <a:rPr lang="zh-CN" altLang="en-US" sz="3200" b="1" dirty="0"/>
              <a:t> </a:t>
            </a:r>
            <a:r>
              <a:rPr lang="en-US" altLang="zh-CN" sz="2400" dirty="0"/>
              <a:t>(DFA</a:t>
            </a:r>
            <a:r>
              <a:rPr lang="zh-CN" altLang="en-US" sz="2400" dirty="0"/>
              <a:t> </a:t>
            </a:r>
            <a:r>
              <a:rPr lang="en-US" altLang="zh-CN" sz="2400" dirty="0"/>
              <a:t>multiplication)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59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388"/>
            <a:ext cx="10515600" cy="4486275"/>
          </a:xfrm>
        </p:spPr>
        <p:txBody>
          <a:bodyPr/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counts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downstream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provided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topological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44136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DVNet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EB17027D-F2C2-174B-B677-3A0B4D82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3" y="2529221"/>
            <a:ext cx="3596627" cy="3977726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726B2C0A-B819-C742-827A-E3867B4A6704}"/>
              </a:ext>
            </a:extLst>
          </p:cNvPr>
          <p:cNvSpPr/>
          <p:nvPr/>
        </p:nvSpPr>
        <p:spPr>
          <a:xfrm>
            <a:off x="4399981" y="4138481"/>
            <a:ext cx="1829873" cy="117686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D3EE01-EE62-EA45-95BF-87AF60D36939}"/>
              </a:ext>
            </a:extLst>
          </p:cNvPr>
          <p:cNvSpPr txBox="1"/>
          <p:nvPr/>
        </p:nvSpPr>
        <p:spPr>
          <a:xfrm>
            <a:off x="4522790" y="4856641"/>
            <a:ext cx="158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Error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found!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1E8BC17-7AA9-2C49-A80A-C6AAFCDDE0DD}"/>
              </a:ext>
            </a:extLst>
          </p:cNvPr>
          <p:cNvSpPr/>
          <p:nvPr/>
        </p:nvSpPr>
        <p:spPr>
          <a:xfrm>
            <a:off x="650838" y="4989627"/>
            <a:ext cx="3568911" cy="6986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5C522C-2A4C-B341-B7A8-3FF91CB4293B}"/>
              </a:ext>
            </a:extLst>
          </p:cNvPr>
          <p:cNvSpPr/>
          <p:nvPr/>
        </p:nvSpPr>
        <p:spPr>
          <a:xfrm>
            <a:off x="650838" y="5764676"/>
            <a:ext cx="3568911" cy="71189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62" grpId="0" animBg="1"/>
      <p:bldP spid="63" grpId="0"/>
      <p:bldP spid="3" grpId="0" animBg="1"/>
      <p:bldP spid="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Content Placeholder 5">
            <a:extLst>
              <a:ext uri="{FF2B5EF4-FFF2-40B4-BE49-F238E27FC236}">
                <a16:creationId xmlns:a16="http://schemas.microsoft.com/office/drawing/2014/main" id="{15C9B458-0298-6840-9A38-FB17AE55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3" y="2529221"/>
            <a:ext cx="3596627" cy="3977726"/>
          </a:xfrm>
          <a:prstGeom prst="rect">
            <a:avLst/>
          </a:prstGeom>
        </p:spPr>
      </p:pic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038"/>
            <a:ext cx="10515600" cy="4486275"/>
          </a:xfrm>
        </p:spPr>
        <p:txBody>
          <a:bodyPr/>
          <a:lstStyle/>
          <a:p>
            <a:r>
              <a:rPr lang="en-US" altLang="zh-CN" dirty="0"/>
              <a:t>Counting in </a:t>
            </a:r>
            <a:r>
              <a:rPr lang="en-US" altLang="zh-CN" dirty="0" err="1"/>
              <a:t>DVNet</a:t>
            </a:r>
            <a:r>
              <a:rPr lang="en-US" altLang="zh-CN" dirty="0"/>
              <a:t> can be naturally decomposed and executed at corresponding devices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1719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Distributed,</a:t>
            </a:r>
            <a:r>
              <a:rPr lang="zh-CN" altLang="en-US" dirty="0"/>
              <a:t> </a:t>
            </a:r>
            <a:r>
              <a:rPr lang="en-US" altLang="zh-CN" dirty="0"/>
              <a:t>Event-Driven,</a:t>
            </a:r>
            <a:r>
              <a:rPr lang="zh-CN" altLang="en-US" dirty="0"/>
              <a:t> </a:t>
            </a:r>
            <a:r>
              <a:rPr lang="en-US" altLang="zh-CN" dirty="0"/>
              <a:t>On-Device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A41CCC3-0227-AB42-B600-A316AC49F733}"/>
              </a:ext>
            </a:extLst>
          </p:cNvPr>
          <p:cNvSpPr/>
          <p:nvPr/>
        </p:nvSpPr>
        <p:spPr>
          <a:xfrm>
            <a:off x="2441774" y="4661940"/>
            <a:ext cx="1675825" cy="3300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fwd</a:t>
            </a:r>
            <a:r>
              <a:rPr lang="en-US" altLang="zh-CN" dirty="0">
                <a:solidFill>
                  <a:schemeClr val="bg1"/>
                </a:solidFill>
              </a:rPr>
              <a:t>(ALL,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{W})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6CD0D5-A6A5-FE48-B346-C2EB3F9EF684}"/>
              </a:ext>
            </a:extLst>
          </p:cNvPr>
          <p:cNvSpPr txBox="1"/>
          <p:nvPr/>
        </p:nvSpPr>
        <p:spPr>
          <a:xfrm>
            <a:off x="7155182" y="3234753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F5DDFD-C177-6246-BA6E-301C2AF2B2E0}"/>
              </a:ext>
            </a:extLst>
          </p:cNvPr>
          <p:cNvSpPr txBox="1"/>
          <p:nvPr/>
        </p:nvSpPr>
        <p:spPr>
          <a:xfrm>
            <a:off x="8252347" y="624791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0)]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BBC06E-FABF-0F4D-AD5C-31D8C15AEB3C}"/>
              </a:ext>
            </a:extLst>
          </p:cNvPr>
          <p:cNvCxnSpPr>
            <a:cxnSpLocks/>
          </p:cNvCxnSpPr>
          <p:nvPr/>
        </p:nvCxnSpPr>
        <p:spPr>
          <a:xfrm>
            <a:off x="7401222" y="2446100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B17B5C9-1307-E541-BEB9-0B36682B72AD}"/>
              </a:ext>
            </a:extLst>
          </p:cNvPr>
          <p:cNvCxnSpPr>
            <a:cxnSpLocks/>
          </p:cNvCxnSpPr>
          <p:nvPr/>
        </p:nvCxnSpPr>
        <p:spPr>
          <a:xfrm>
            <a:off x="7074369" y="5835791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8C19FE7-B6BE-BE4A-89D8-6A4D1285A389}"/>
              </a:ext>
            </a:extLst>
          </p:cNvPr>
          <p:cNvSpPr txBox="1"/>
          <p:nvPr/>
        </p:nvSpPr>
        <p:spPr>
          <a:xfrm>
            <a:off x="6412730" y="3673550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6A1F588-2DDF-9547-BD9F-326071D02619}"/>
              </a:ext>
            </a:extLst>
          </p:cNvPr>
          <p:cNvCxnSpPr>
            <a:cxnSpLocks/>
          </p:cNvCxnSpPr>
          <p:nvPr/>
        </p:nvCxnSpPr>
        <p:spPr>
          <a:xfrm>
            <a:off x="5614104" y="2979169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20489C2-C690-3A45-B906-14A3156CD819}"/>
              </a:ext>
            </a:extLst>
          </p:cNvPr>
          <p:cNvCxnSpPr>
            <a:cxnSpLocks/>
          </p:cNvCxnSpPr>
          <p:nvPr/>
        </p:nvCxnSpPr>
        <p:spPr>
          <a:xfrm>
            <a:off x="5671514" y="3302342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434135E-164D-304F-8ACD-7613B93CFA1F}"/>
              </a:ext>
            </a:extLst>
          </p:cNvPr>
          <p:cNvSpPr txBox="1"/>
          <p:nvPr/>
        </p:nvSpPr>
        <p:spPr>
          <a:xfrm>
            <a:off x="4678412" y="315852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54E21C8-D597-6149-A346-817386138987}"/>
              </a:ext>
            </a:extLst>
          </p:cNvPr>
          <p:cNvCxnSpPr>
            <a:cxnSpLocks/>
          </p:cNvCxnSpPr>
          <p:nvPr/>
        </p:nvCxnSpPr>
        <p:spPr>
          <a:xfrm>
            <a:off x="4814092" y="4367927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1AE27F-72A5-7247-9701-95C0AFE21196}"/>
              </a:ext>
            </a:extLst>
          </p:cNvPr>
          <p:cNvCxnSpPr>
            <a:cxnSpLocks/>
          </p:cNvCxnSpPr>
          <p:nvPr/>
        </p:nvCxnSpPr>
        <p:spPr>
          <a:xfrm>
            <a:off x="4871502" y="4691100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76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4" grpId="0" animBg="1"/>
      <p:bldP spid="85" grpId="0" animBg="1"/>
      <p:bldP spid="88" grpId="0" animBg="1"/>
      <p:bldP spid="9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482F-5AF4-AF41-B5D4-AEEE7B6D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ea typeface="Microsoft YaHei" panose="020B0503020204020204" pitchFamily="34" charset="-122"/>
              </a:rPr>
              <a:t>Tulkun</a:t>
            </a:r>
            <a:r>
              <a:rPr lang="en-US" altLang="zh-CN" dirty="0"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Extensions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916E-1210-A345-AB81-1CE73D62A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 lIns="90000"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>
                <a:ea typeface="Microsoft YaHei" panose="020B0503020204020204" pitchFamily="34" charset="-122"/>
              </a:rPr>
              <a:t>Data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plane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with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packet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transformation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b="1" dirty="0">
                <a:ea typeface="Microsoft YaHei" panose="020B0503020204020204" pitchFamily="34" charset="-122"/>
              </a:rPr>
              <a:t>Sub-pub</a:t>
            </a:r>
            <a:r>
              <a:rPr lang="zh-CN" altLang="en-US" b="1" dirty="0"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ea typeface="Microsoft YaHei" panose="020B0503020204020204" pitchFamily="34" charset="-122"/>
              </a:rPr>
              <a:t>mechanism</a:t>
            </a:r>
            <a:r>
              <a:rPr lang="zh-CN" altLang="en-US" b="1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added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to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on-device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tasks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ea typeface="Microsoft YaHei" panose="020B0503020204020204" pitchFamily="34" charset="-122"/>
              </a:rPr>
              <a:t>Me</a:t>
            </a:r>
            <a:r>
              <a:rPr lang="en-US" altLang="zh-CN" dirty="0">
                <a:ea typeface="Microsoft YaHei" panose="020B0503020204020204" pitchFamily="34" charset="-122"/>
              </a:rPr>
              <a:t>ssage-free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local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verification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b="1" dirty="0">
                <a:ea typeface="Microsoft YaHei" panose="020B0503020204020204" pitchFamily="34" charset="-122"/>
              </a:rPr>
              <a:t>All-path-availability</a:t>
            </a:r>
            <a:r>
              <a:rPr lang="en-US" altLang="zh-CN" dirty="0"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any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task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finding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error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equals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network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error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(</a:t>
            </a:r>
            <a:r>
              <a:rPr lang="en-US" altLang="zh-CN" dirty="0">
                <a:ea typeface="Microsoft YaHei" panose="020B0503020204020204" pitchFamily="34" charset="-122"/>
                <a:sym typeface="Wingdings" pitchFamily="2" charset="2"/>
              </a:rPr>
              <a:t>Microsoft</a:t>
            </a:r>
            <a:r>
              <a:rPr lang="zh-CN" altLang="en-US" dirty="0"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  <a:sym typeface="Wingdings" pitchFamily="2" charset="2"/>
              </a:rPr>
              <a:t>RCDC</a:t>
            </a:r>
            <a:r>
              <a:rPr lang="zh-CN" altLang="en-US" dirty="0"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  <a:sym typeface="Wingdings" pitchFamily="2" charset="2"/>
              </a:rPr>
              <a:t>[SIGCOMM'19]</a:t>
            </a:r>
            <a:r>
              <a:rPr lang="zh-CN" altLang="en-US" dirty="0"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  <a:sym typeface="Wingdings" pitchFamily="2" charset="2"/>
              </a:rPr>
              <a:t>becomes</a:t>
            </a:r>
            <a:r>
              <a:rPr lang="zh-CN" altLang="en-US" dirty="0"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  <a:sym typeface="Wingdings" pitchFamily="2" charset="2"/>
              </a:rPr>
              <a:t>a</a:t>
            </a:r>
            <a:r>
              <a:rPr lang="zh-CN" altLang="en-US" dirty="0"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  <a:sym typeface="Wingdings" pitchFamily="2" charset="2"/>
              </a:rPr>
              <a:t>special</a:t>
            </a:r>
            <a:r>
              <a:rPr lang="zh-CN" altLang="en-US" dirty="0"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  <a:sym typeface="Wingdings" pitchFamily="2" charset="2"/>
              </a:rPr>
              <a:t>case)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>
                <a:ea typeface="Microsoft YaHei" panose="020B0503020204020204" pitchFamily="34" charset="-122"/>
              </a:rPr>
              <a:t>Fault-tolerant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invariant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(e.g.,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shortest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path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under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k-link-failure)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b="1" dirty="0">
                <a:ea typeface="Microsoft YaHei" panose="020B0503020204020204" pitchFamily="34" charset="-122"/>
              </a:rPr>
              <a:t>Precomputing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f</a:t>
            </a:r>
            <a:r>
              <a:rPr lang="en-US" altLang="ja-JP" dirty="0">
                <a:ea typeface="Microsoft YaHei" panose="020B0503020204020204" pitchFamily="34" charset="-122"/>
              </a:rPr>
              <a:t>au</a:t>
            </a:r>
            <a:r>
              <a:rPr lang="en-US" altLang="zh-CN" dirty="0">
                <a:ea typeface="Microsoft YaHei" panose="020B0503020204020204" pitchFamily="34" charset="-122"/>
              </a:rPr>
              <a:t>lt-tolerant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ea typeface="Microsoft YaHei" panose="020B0503020204020204" pitchFamily="34" charset="-122"/>
              </a:rPr>
              <a:t>DVNet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>
                <a:ea typeface="Microsoft YaHei" panose="020B0503020204020204" pitchFamily="34" charset="-122"/>
              </a:rPr>
              <a:t>Incremental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deployment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device/</a:t>
            </a:r>
            <a:r>
              <a:rPr lang="en-US" altLang="zh-CN" dirty="0" err="1">
                <a:ea typeface="Microsoft YaHei" panose="020B0503020204020204" pitchFamily="34" charset="-122"/>
              </a:rPr>
              <a:t>vm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interconnect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ea typeface="Microsoft YaHei" panose="020B0503020204020204" pitchFamily="34" charset="-122"/>
              </a:rPr>
              <a:t>partition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CA41A-3C40-5E48-9737-35F8A47C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86187-69B9-1D4F-9E2D-23A2BF665612}"/>
              </a:ext>
            </a:extLst>
          </p:cNvPr>
          <p:cNvSpPr txBox="1"/>
          <p:nvPr/>
        </p:nvSpPr>
        <p:spPr>
          <a:xfrm>
            <a:off x="636608" y="36807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6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AB79E-DBD7-A64E-843C-B3558E80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2295494"/>
            <a:ext cx="6276278" cy="3435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00701-FD49-4D4D-9342-AE578C92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3C0B-4C6A-3A41-A7A8-24C198CF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7500" cy="4351338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~8K</a:t>
            </a:r>
            <a:r>
              <a:rPr lang="zh-CN" altLang="en-US" dirty="0"/>
              <a:t> </a:t>
            </a:r>
            <a:r>
              <a:rPr lang="en-US" altLang="zh-CN" dirty="0"/>
              <a:t>lines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r>
              <a:rPr lang="en-US" altLang="zh-CN" dirty="0"/>
              <a:t>On-device</a:t>
            </a:r>
            <a:r>
              <a:rPr lang="zh-CN" altLang="en-US" dirty="0"/>
              <a:t> </a:t>
            </a:r>
            <a:r>
              <a:rPr lang="en-US" altLang="zh-CN" dirty="0"/>
              <a:t>verifier</a:t>
            </a:r>
            <a:r>
              <a:rPr lang="zh-CN" altLang="en-US" dirty="0"/>
              <a:t> </a:t>
            </a: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SONiC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ONL</a:t>
            </a:r>
          </a:p>
          <a:p>
            <a:pPr lvl="1"/>
            <a:r>
              <a:rPr lang="en-US" altLang="zh-CN" dirty="0"/>
              <a:t>Requirement:</a:t>
            </a:r>
            <a:r>
              <a:rPr lang="zh-CN" altLang="en-US" dirty="0"/>
              <a:t> </a:t>
            </a:r>
            <a:r>
              <a:rPr lang="en-US" altLang="zh-CN" dirty="0"/>
              <a:t>JRE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ea typeface="Microsoft YaHei" panose="020B0503020204020204" pitchFamily="34" charset="-122"/>
              </a:rPr>
              <a:t>SONiC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HLD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proposal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Microsoft YaHei" panose="020B0503020204020204" pitchFamily="34" charset="-122"/>
                <a:hlinkClick r:id="rId3"/>
              </a:rPr>
              <a:t>https://github.com/sonic-net/SONiC/pull/948 </a:t>
            </a:r>
            <a:endParaRPr lang="en-US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open-sourced</a:t>
            </a:r>
            <a:r>
              <a:rPr lang="zh-CN" altLang="en-US" dirty="0"/>
              <a:t> </a:t>
            </a:r>
            <a:r>
              <a:rPr lang="en-US" altLang="zh-CN" dirty="0"/>
              <a:t>upon</a:t>
            </a:r>
            <a:r>
              <a:rPr lang="zh-CN" altLang="en-US" dirty="0"/>
              <a:t> </a:t>
            </a:r>
            <a:r>
              <a:rPr lang="en-US" altLang="zh-CN" dirty="0"/>
              <a:t>publication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7E7D-5C74-C24B-8B24-863DC203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ED89-E0B1-B142-A059-1A8C9E3A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Functionality</a:t>
            </a:r>
            <a:r>
              <a:rPr lang="zh-CN" altLang="en-US" dirty="0"/>
              <a:t> </a:t>
            </a:r>
            <a:r>
              <a:rPr lang="en-US" altLang="zh-CN" dirty="0"/>
              <a:t>Demonstration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64FC-4935-A644-9CD6-2E1B2D5E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6-switch</a:t>
            </a:r>
            <a:r>
              <a:rPr lang="zh-CN" altLang="en-US" dirty="0"/>
              <a:t> </a:t>
            </a:r>
            <a:r>
              <a:rPr lang="en-US" altLang="zh-CN" dirty="0"/>
              <a:t>testbed: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Mellanox,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 err="1"/>
              <a:t>UfiSpace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 err="1"/>
              <a:t>Edgecore</a:t>
            </a:r>
            <a:endParaRPr lang="en-US" altLang="zh-CN" dirty="0"/>
          </a:p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scenarios:</a:t>
            </a:r>
          </a:p>
          <a:p>
            <a:pPr lvl="1"/>
            <a:r>
              <a:rPr lang="en-US" altLang="zh-CN" dirty="0"/>
              <a:t>Waypoint</a:t>
            </a:r>
            <a:r>
              <a:rPr lang="zh-CN" altLang="en-US" dirty="0"/>
              <a:t> </a:t>
            </a:r>
            <a:r>
              <a:rPr lang="en-US" altLang="zh-CN" dirty="0"/>
              <a:t>reachability</a:t>
            </a:r>
            <a:r>
              <a:rPr lang="zh-CN" altLang="en-US" dirty="0"/>
              <a:t> </a:t>
            </a:r>
            <a:r>
              <a:rPr lang="en-US" altLang="zh-CN" dirty="0"/>
              <a:t>(running</a:t>
            </a:r>
            <a:r>
              <a:rPr lang="zh-CN" altLang="en-US" dirty="0"/>
              <a:t> </a:t>
            </a:r>
            <a:r>
              <a:rPr lang="en-US" altLang="zh-CN" dirty="0"/>
              <a:t>example)</a:t>
            </a:r>
          </a:p>
          <a:p>
            <a:pPr lvl="1"/>
            <a:r>
              <a:rPr lang="en-US" altLang="zh-CN" dirty="0"/>
              <a:t>Multicast</a:t>
            </a:r>
          </a:p>
          <a:p>
            <a:pPr lvl="1"/>
            <a:r>
              <a:rPr lang="en-US" altLang="zh-CN" dirty="0"/>
              <a:t>Anycast</a:t>
            </a:r>
          </a:p>
          <a:p>
            <a:pPr lvl="1"/>
            <a:r>
              <a:rPr lang="en-US" altLang="zh-CN" dirty="0"/>
              <a:t>Different-ingress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reachability</a:t>
            </a:r>
          </a:p>
          <a:p>
            <a:pPr lvl="1"/>
            <a:r>
              <a:rPr lang="en-US" altLang="zh-CN" dirty="0"/>
              <a:t>All-shortest-path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videos: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http://distributeddpvdemo.tech/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demos:</a:t>
            </a:r>
            <a:r>
              <a:rPr lang="zh-CN" altLang="en-US" dirty="0"/>
              <a:t> </a:t>
            </a:r>
            <a:r>
              <a:rPr lang="en-US" altLang="zh-CN" dirty="0">
                <a:ea typeface="Microsoft YaHei" panose="020B0503020204020204" pitchFamily="34" charset="-122"/>
                <a:hlinkClick r:id="rId3"/>
              </a:rPr>
              <a:t>https://distributeddpchecking.com:8443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CCC87-27E3-0142-B2F6-263C89A3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903A3-7543-864E-B735-4FAADA9789ED}"/>
              </a:ext>
            </a:extLst>
          </p:cNvPr>
          <p:cNvGrpSpPr/>
          <p:nvPr/>
        </p:nvGrpSpPr>
        <p:grpSpPr>
          <a:xfrm>
            <a:off x="5618088" y="2771286"/>
            <a:ext cx="5985024" cy="1651489"/>
            <a:chOff x="139065" y="3653620"/>
            <a:chExt cx="8207731" cy="25267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D3DB21-7D42-5940-9C67-017A7321958E}"/>
                </a:ext>
              </a:extLst>
            </p:cNvPr>
            <p:cNvGrpSpPr/>
            <p:nvPr/>
          </p:nvGrpSpPr>
          <p:grpSpPr>
            <a:xfrm>
              <a:off x="139065" y="3997291"/>
              <a:ext cx="7593173" cy="1823070"/>
              <a:chOff x="787250" y="2643053"/>
              <a:chExt cx="7593173" cy="182307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6ED58A2-E103-8C4C-809D-7727452E8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325" y="3612923"/>
                <a:ext cx="13030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88DF19E-1503-A146-B8CD-6331F066AF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945" y="2647742"/>
                <a:ext cx="904298" cy="7106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D4D5B88-0DD9-BA4F-9BD5-06E7EBF4E2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16243" y="2643053"/>
                <a:ext cx="960154" cy="4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3DD09-6CA0-7D4F-AAE1-47FCF482F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1945" y="3867481"/>
                <a:ext cx="1744375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B4F1B8C-A8F0-7142-9610-4B575A30E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6320" y="3867481"/>
                <a:ext cx="1824103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605F43D-9A88-534B-AFC1-32BA45D6F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397" y="2643053"/>
                <a:ext cx="984026" cy="7153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A87624-EA2A-3F4E-BEA6-934221BE01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56243" y="3007742"/>
                <a:ext cx="585519" cy="12038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D4EBB2C-0F6E-8944-A5FD-FF8461DF8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0878" y="3003053"/>
                <a:ext cx="585519" cy="1208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FBB70E9-3848-CA4C-9A63-C8D647171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50" y="3612923"/>
                <a:ext cx="6670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E2FBE0-71DF-6847-9329-E9A4FFF80C6A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DBF9B4-8B57-5F48-A7B4-3005FA2F1E39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4D7DF-A38C-1A49-A212-E73F4DB404BA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408313-AF36-3E46-98B5-E272E60DB23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D8A4C-5932-7245-9493-1AE401B693EF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60FB21-CC4C-AC43-9433-4E45A1C70B14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668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00C1-0278-014D-8B8D-EB0132B9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Verifying</a:t>
            </a:r>
            <a:r>
              <a:rPr lang="zh-CN" altLang="en-US" dirty="0"/>
              <a:t> </a:t>
            </a:r>
            <a:r>
              <a:rPr lang="en-US" altLang="zh-CN" dirty="0"/>
              <a:t>Internet2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D617F-F13F-274B-821B-DAC719657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9-switch</a:t>
            </a:r>
            <a:r>
              <a:rPr lang="zh-CN" altLang="en-US" dirty="0"/>
              <a:t> </a:t>
            </a:r>
            <a:r>
              <a:rPr lang="en-US" altLang="zh-CN" dirty="0"/>
              <a:t>testbed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Internet2</a:t>
            </a:r>
            <a:r>
              <a:rPr lang="zh-CN" altLang="en-US" dirty="0"/>
              <a:t> </a:t>
            </a:r>
            <a:r>
              <a:rPr lang="en-US" altLang="zh-CN" dirty="0"/>
              <a:t>topology: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Mellanox,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P4,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 err="1"/>
              <a:t>Edgecore</a:t>
            </a:r>
            <a:r>
              <a:rPr lang="zh-CN" altLang="en-US" dirty="0"/>
              <a:t> </a:t>
            </a:r>
            <a:r>
              <a:rPr lang="en-US" altLang="zh-CN" dirty="0" err="1"/>
              <a:t>whitebox</a:t>
            </a:r>
            <a:endParaRPr lang="en-US" altLang="zh-CN" dirty="0"/>
          </a:p>
          <a:p>
            <a:r>
              <a:rPr lang="en-US" altLang="zh-CN" dirty="0"/>
              <a:t>Inject</a:t>
            </a:r>
            <a:r>
              <a:rPr lang="zh-CN" altLang="en-US" dirty="0"/>
              <a:t> </a:t>
            </a:r>
            <a:r>
              <a:rPr lang="en-US" altLang="zh-CN" dirty="0"/>
              <a:t>propagation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</a:p>
          <a:p>
            <a:r>
              <a:rPr lang="en-US" dirty="0"/>
              <a:t>P</a:t>
            </a:r>
            <a:r>
              <a:rPr lang="en-US" altLang="zh-CN" dirty="0"/>
              <a:t>ublic</a:t>
            </a:r>
            <a:r>
              <a:rPr lang="zh-CN" altLang="en-US" dirty="0"/>
              <a:t> </a:t>
            </a:r>
            <a:r>
              <a:rPr lang="en-US" altLang="zh-CN" dirty="0"/>
              <a:t>Internet2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r>
              <a:rPr lang="en-US" altLang="zh-CN" b="1" dirty="0"/>
              <a:t>Snapshot,</a:t>
            </a:r>
            <a:r>
              <a:rPr lang="zh-CN" altLang="en-US" b="1" dirty="0"/>
              <a:t> </a:t>
            </a:r>
            <a:r>
              <a:rPr lang="en-US" altLang="zh-CN" b="1" dirty="0"/>
              <a:t>all-rule</a:t>
            </a:r>
            <a:r>
              <a:rPr lang="zh-CN" altLang="en-US" b="1" dirty="0"/>
              <a:t> </a:t>
            </a:r>
            <a:r>
              <a:rPr lang="en-US" altLang="zh-CN" b="1" dirty="0"/>
              <a:t>verification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verifying</a:t>
            </a:r>
            <a:r>
              <a:rPr lang="zh-CN" altLang="en-US" dirty="0"/>
              <a:t> </a:t>
            </a:r>
            <a:r>
              <a:rPr lang="en-US" altLang="zh-CN" dirty="0"/>
              <a:t>all-pair</a:t>
            </a:r>
            <a:r>
              <a:rPr lang="zh-CN" altLang="en-US" dirty="0"/>
              <a:t> </a:t>
            </a:r>
            <a:r>
              <a:rPr lang="en-US" altLang="zh-CN" dirty="0"/>
              <a:t>loop-free,</a:t>
            </a:r>
            <a:r>
              <a:rPr lang="zh-CN" altLang="en-US" dirty="0"/>
              <a:t> </a:t>
            </a:r>
            <a:r>
              <a:rPr lang="en-US" altLang="zh-CN" dirty="0"/>
              <a:t>blackhole-free,</a:t>
            </a:r>
            <a:r>
              <a:rPr lang="zh-CN" altLang="en-US" dirty="0"/>
              <a:t> </a:t>
            </a:r>
            <a:r>
              <a:rPr lang="en-US" altLang="zh-CN" dirty="0"/>
              <a:t>&lt;=x+2-hop</a:t>
            </a:r>
            <a:r>
              <a:rPr lang="zh-CN" altLang="en-US" dirty="0"/>
              <a:t> </a:t>
            </a:r>
            <a:r>
              <a:rPr lang="en-US" altLang="zh-CN" dirty="0"/>
              <a:t>reachability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0.99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</a:p>
          <a:p>
            <a:r>
              <a:rPr lang="en-US" altLang="zh-CN" dirty="0"/>
              <a:t>10,000</a:t>
            </a:r>
            <a:r>
              <a:rPr lang="zh-CN" altLang="en-US" dirty="0"/>
              <a:t> </a:t>
            </a:r>
            <a:r>
              <a:rPr lang="en-US" altLang="zh-CN" dirty="0"/>
              <a:t>incremental,</a:t>
            </a:r>
            <a:r>
              <a:rPr lang="zh-CN" altLang="en-US" dirty="0"/>
              <a:t> </a:t>
            </a:r>
            <a:r>
              <a:rPr lang="en-US" altLang="zh-CN" b="1" dirty="0"/>
              <a:t>per-rule-update</a:t>
            </a:r>
            <a:r>
              <a:rPr lang="zh-CN" altLang="en-US" b="1" dirty="0"/>
              <a:t> </a:t>
            </a:r>
            <a:r>
              <a:rPr lang="en-US" altLang="zh-CN" b="1" dirty="0"/>
              <a:t>verification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&lt;=5.42ms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6ADEC-EA7E-E349-972A-D78FBC6B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FF-F89D-274F-AFEF-69B9AB83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Large-Scale</a:t>
            </a:r>
            <a:r>
              <a:rPr lang="zh-CN" altLang="en-US" dirty="0"/>
              <a:t> </a:t>
            </a:r>
            <a:r>
              <a:rPr lang="en-US" altLang="zh-CN" dirty="0"/>
              <a:t>Simulations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ED94-BA1A-1045-B01D-351985F32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" y="2005012"/>
            <a:ext cx="5526974" cy="4351338"/>
          </a:xfrm>
        </p:spPr>
        <p:txBody>
          <a:bodyPr/>
          <a:lstStyle/>
          <a:p>
            <a:r>
              <a:rPr lang="en-US" altLang="zh-CN" dirty="0">
                <a:ea typeface="Microsoft YaHei" panose="020B0503020204020204" pitchFamily="34" charset="-122"/>
              </a:rPr>
              <a:t>13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datasets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spanning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campus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networks,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WAN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and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DCN</a:t>
            </a:r>
            <a:endParaRPr lang="en-US" altLang="ja-JP" dirty="0">
              <a:ea typeface="Microsoft YaHei" panose="020B0503020204020204" pitchFamily="34" charset="-122"/>
            </a:endParaRPr>
          </a:p>
          <a:p>
            <a:r>
              <a:rPr lang="en-US" altLang="zh-CN" dirty="0">
                <a:ea typeface="Microsoft YaHei" panose="020B0503020204020204" pitchFamily="34" charset="-122"/>
              </a:rPr>
              <a:t>Compare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with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centralized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DPV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tools: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ea typeface="Microsoft YaHei" panose="020B0503020204020204" pitchFamily="34" charset="-122"/>
              </a:rPr>
              <a:t>V</a:t>
            </a:r>
            <a:r>
              <a:rPr lang="en-US" altLang="zh-CN" dirty="0" err="1">
                <a:ea typeface="Microsoft YaHei" panose="020B0503020204020204" pitchFamily="34" charset="-122"/>
              </a:rPr>
              <a:t>eriflow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[NSDI'13],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ea typeface="Microsoft YaHei" panose="020B0503020204020204" pitchFamily="34" charset="-122"/>
              </a:rPr>
              <a:t>Deltanet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[NSDI'17],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AP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[ICNP'13],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ea typeface="Microsoft YaHei" panose="020B0503020204020204" pitchFamily="34" charset="-122"/>
              </a:rPr>
              <a:t>APKeep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[NSDI'20],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Flash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[SIGCOMM'22]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9703-67CC-6D49-99A4-2E31568D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72567-3894-7549-BD03-64A640DC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8" y="1825625"/>
            <a:ext cx="6012114" cy="40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7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84485" y="1641585"/>
            <a:ext cx="3647099" cy="318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0C0D18-BF3F-7744-903C-925B684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altLang="zh-CN" dirty="0"/>
              <a:t>ground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22C470-9657-734D-BBCC-02F7249C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networks are </a:t>
            </a:r>
          </a:p>
          <a:p>
            <a:pPr lvl="1"/>
            <a:r>
              <a:rPr lang="en-US" dirty="0"/>
              <a:t>increasingly more complex</a:t>
            </a:r>
          </a:p>
          <a:p>
            <a:pPr lvl="1"/>
            <a:r>
              <a:rPr lang="en-US" dirty="0"/>
              <a:t>outages increasingly more costly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FAC7022-2264-8E46-B815-AD93FFE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8B7CB-8B33-0446-A420-320863C08819}"/>
              </a:ext>
            </a:extLst>
          </p:cNvPr>
          <p:cNvSpPr/>
          <p:nvPr/>
        </p:nvSpPr>
        <p:spPr>
          <a:xfrm>
            <a:off x="251437" y="6581873"/>
            <a:ext cx="5572948" cy="24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8" dirty="0"/>
              <a:t>Source: http://</a:t>
            </a:r>
            <a:r>
              <a:rPr lang="en-US" sz="998" dirty="0" err="1"/>
              <a:t>groups.geni.net</a:t>
            </a:r>
            <a:r>
              <a:rPr lang="en-US" sz="998" dirty="0"/>
              <a:t>/</a:t>
            </a:r>
            <a:r>
              <a:rPr lang="en-US" sz="998" dirty="0" err="1"/>
              <a:t>geni</a:t>
            </a:r>
            <a:r>
              <a:rPr lang="en-US" sz="998" dirty="0"/>
              <a:t>/chrome/site/thumbnails/wiki/</a:t>
            </a:r>
            <a:r>
              <a:rPr lang="en-US" sz="998" dirty="0" err="1"/>
              <a:t>TangoGENI</a:t>
            </a:r>
            <a:r>
              <a:rPr lang="en-US" sz="998" dirty="0"/>
              <a:t>/OF-VLAN3715_1000.jpg</a:t>
            </a:r>
          </a:p>
        </p:txBody>
      </p:sp>
      <p:pic>
        <p:nvPicPr>
          <p:cNvPr id="18" name="Untitled6.tiff" descr="Untitled6.tiff">
            <a:extLst>
              <a:ext uri="{FF2B5EF4-FFF2-40B4-BE49-F238E27FC236}">
                <a16:creationId xmlns:a16="http://schemas.microsoft.com/office/drawing/2014/main" id="{14D9C7CD-73B2-674F-9B34-D94056BB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24176">
            <a:off x="4149117" y="3221843"/>
            <a:ext cx="2205075" cy="791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2C30C-EC5B-D442-9566-9EDA9EB9C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9" y="5004049"/>
            <a:ext cx="3668640" cy="650379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21" name="Untitled3.tiff" descr="Untitled3.tiff">
            <a:extLst>
              <a:ext uri="{FF2B5EF4-FFF2-40B4-BE49-F238E27FC236}">
                <a16:creationId xmlns:a16="http://schemas.microsoft.com/office/drawing/2014/main" id="{DFBAD2C3-C39E-2147-BF3D-C13E09BA3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48066">
            <a:off x="2288154" y="5961215"/>
            <a:ext cx="3640396" cy="511606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2" name="Untitled7.tiff" descr="Untitled7.tiff">
            <a:extLst>
              <a:ext uri="{FF2B5EF4-FFF2-40B4-BE49-F238E27FC236}">
                <a16:creationId xmlns:a16="http://schemas.microsoft.com/office/drawing/2014/main" id="{01FC92A5-8B6C-3C4A-8531-0CD858114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74449" y="4261092"/>
            <a:ext cx="3971942" cy="50323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3" name="Untitled16.tiff" descr="Untitled16.tiff">
            <a:extLst>
              <a:ext uri="{FF2B5EF4-FFF2-40B4-BE49-F238E27FC236}">
                <a16:creationId xmlns:a16="http://schemas.microsoft.com/office/drawing/2014/main" id="{7E107EFE-4E19-0D43-9A53-9F45BC198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53123" y="5004048"/>
            <a:ext cx="3112375" cy="1624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2E07635-5F8A-2647-91E3-06D47651C5B3}"/>
              </a:ext>
            </a:extLst>
          </p:cNvPr>
          <p:cNvSpPr/>
          <p:nvPr/>
        </p:nvSpPr>
        <p:spPr>
          <a:xfrm>
            <a:off x="8428167" y="428805"/>
            <a:ext cx="1937413" cy="1945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1097E-893E-134A-A0F8-7BE31B73A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8145" y="4065776"/>
            <a:ext cx="5924549" cy="9123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FC92F4-DF9F-F34B-A73D-8FA8BA217F5B}"/>
              </a:ext>
            </a:extLst>
          </p:cNvPr>
          <p:cNvSpPr/>
          <p:nvPr/>
        </p:nvSpPr>
        <p:spPr>
          <a:xfrm>
            <a:off x="1464415" y="4661282"/>
            <a:ext cx="2372810" cy="4049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3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B2F-D436-AF41-AF36-424093DB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</a:t>
            </a:r>
            <a:r>
              <a:rPr lang="en-US" altLang="zh-CN" dirty="0"/>
              <a:t>mulation:</a:t>
            </a:r>
            <a:r>
              <a:rPr lang="zh-CN" altLang="en-US" dirty="0"/>
              <a:t> </a:t>
            </a:r>
            <a:r>
              <a:rPr lang="en-US" altLang="zh-CN" dirty="0"/>
              <a:t>Snapshot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AFD1-C662-7C45-B98F-7915DCFF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E57EA7-BAA0-6C49-80D0-779310896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600" y="1863524"/>
            <a:ext cx="10633105" cy="3764164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81F99E2-1B12-754D-9AC7-9ADB1C8158FD}"/>
              </a:ext>
            </a:extLst>
          </p:cNvPr>
          <p:cNvSpPr/>
          <p:nvPr/>
        </p:nvSpPr>
        <p:spPr>
          <a:xfrm>
            <a:off x="10625560" y="2854356"/>
            <a:ext cx="914400" cy="54860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DCAA46-D34F-914A-999D-B2292F557F4E}"/>
              </a:ext>
            </a:extLst>
          </p:cNvPr>
          <p:cNvSpPr txBox="1"/>
          <p:nvPr/>
        </p:nvSpPr>
        <p:spPr>
          <a:xfrm>
            <a:off x="1080087" y="5756184"/>
            <a:ext cx="99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Tulkun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accelerate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snapshot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1250x</a:t>
            </a:r>
            <a:endParaRPr 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03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A44B-38C5-404A-BDAD-459C2BFE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Simulation:</a:t>
            </a:r>
            <a:r>
              <a:rPr lang="zh-CN" altLang="en-US" dirty="0"/>
              <a:t> </a:t>
            </a:r>
            <a:r>
              <a:rPr lang="en-US" altLang="zh-CN" dirty="0"/>
              <a:t>10,000</a:t>
            </a:r>
            <a:r>
              <a:rPr lang="zh-CN" altLang="en-US" dirty="0"/>
              <a:t> </a:t>
            </a:r>
            <a:r>
              <a:rPr lang="en-US" altLang="zh-CN" dirty="0"/>
              <a:t>Incremental</a:t>
            </a:r>
            <a:r>
              <a:rPr lang="zh-CN" altLang="en-US" dirty="0"/>
              <a:t> </a:t>
            </a:r>
            <a:r>
              <a:rPr lang="en-US" altLang="zh-CN" dirty="0"/>
              <a:t>Per-Rule-Update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5FF3A-A864-7043-B7C7-EAE248C4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1B31E-65E0-ED40-89F6-612EDAB3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28" y="1690688"/>
            <a:ext cx="10468429" cy="2244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3B9D8E-A517-554D-919F-6B1685EFD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7" y="4556599"/>
            <a:ext cx="10468429" cy="22993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01DFBC0-540B-7A42-A80E-D3C87E7E2419}"/>
              </a:ext>
            </a:extLst>
          </p:cNvPr>
          <p:cNvSpPr/>
          <p:nvPr/>
        </p:nvSpPr>
        <p:spPr>
          <a:xfrm>
            <a:off x="4697349" y="2248192"/>
            <a:ext cx="1295235" cy="38070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ECAE2-4B70-384A-90C9-A068D00754AE}"/>
              </a:ext>
            </a:extLst>
          </p:cNvPr>
          <p:cNvSpPr txBox="1"/>
          <p:nvPr/>
        </p:nvSpPr>
        <p:spPr>
          <a:xfrm>
            <a:off x="1177141" y="3725602"/>
            <a:ext cx="9942616" cy="8309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Tulkun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verifies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least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73%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rule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less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2355x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faster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SOTA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80%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quantile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21167-BCE5-DC44-A470-840D2CAF036D}"/>
              </a:ext>
            </a:extLst>
          </p:cNvPr>
          <p:cNvSpPr/>
          <p:nvPr/>
        </p:nvSpPr>
        <p:spPr>
          <a:xfrm>
            <a:off x="9824522" y="5896134"/>
            <a:ext cx="1295235" cy="38070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Microbenchmark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Commodity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Initialization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overhead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(computing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equivalence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classes)</a:t>
                </a:r>
              </a:p>
              <a:p>
                <a:pPr lvl="1"/>
                <a:r>
                  <a:rPr lang="en-US" altLang="zh-CN" dirty="0">
                    <a:ea typeface="Microsoft YaHei" panose="020B0503020204020204" pitchFamily="34" charset="-122"/>
                  </a:rPr>
                  <a:t>Memory</a:t>
                </a:r>
                <a:r>
                  <a:rPr lang="zh-CN" altLang="en-US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ea typeface="Microsoft YaHei" panose="020B0503020204020204" pitchFamily="34" charset="-122"/>
                  </a:rPr>
                  <a:t>20</a:t>
                </a:r>
                <a:r>
                  <a:rPr lang="zh-CN" altLang="en-US" dirty="0"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ea typeface="Microsoft YaHei" panose="020B0503020204020204" pitchFamily="34" charset="-122"/>
                  </a:rPr>
                  <a:t>MB,</a:t>
                </a:r>
                <a:r>
                  <a:rPr lang="zh-CN" altLang="en-US" dirty="0"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ea typeface="Microsoft YaHei" panose="020B0503020204020204" pitchFamily="34" charset="-122"/>
                  </a:rPr>
                  <a:t>CPU</a:t>
                </a:r>
                <a:r>
                  <a:rPr lang="zh-CN" altLang="en-US" dirty="0"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ea typeface="Microsoft YaHei" panose="020B0503020204020204" pitchFamily="34" charset="-122"/>
                  </a:rPr>
                  <a:t>load</a:t>
                </a:r>
                <a:r>
                  <a:rPr lang="zh-CN" altLang="en-US" dirty="0"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ea typeface="Microsoft YaHei" panose="020B0503020204020204" pitchFamily="34" charset="-122"/>
                  </a:rPr>
                  <a:t>0.46</a:t>
                </a:r>
                <a:r>
                  <a:rPr lang="zh-CN" altLang="en-US" dirty="0">
                    <a:ea typeface="Microsoft YaHei" panose="020B0503020204020204" pitchFamily="34" charset="-122"/>
                  </a:rPr>
                  <a:t>，</a:t>
                </a:r>
                <a:r>
                  <a:rPr lang="en-US" altLang="zh-CN" dirty="0" err="1">
                    <a:ea typeface="Microsoft YaHei" panose="020B0503020204020204" pitchFamily="34" charset="-122"/>
                  </a:rPr>
                  <a:t>initalization</a:t>
                </a:r>
                <a:r>
                  <a:rPr lang="zh-CN" altLang="en-US" dirty="0"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ea typeface="Microsoft YaHei" panose="020B0503020204020204" pitchFamily="34" charset="-122"/>
                  </a:rPr>
                  <a:t>in</a:t>
                </a:r>
                <a:r>
                  <a:rPr lang="zh-CN" altLang="en-US" dirty="0"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ea typeface="Microsoft YaHei" panose="020B0503020204020204" pitchFamily="34" charset="-122"/>
                  </a:rPr>
                  <a:t>1.75</a:t>
                </a:r>
                <a:r>
                  <a:rPr lang="zh-CN" altLang="en-US" dirty="0"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ea typeface="Microsoft YaHei" panose="020B0503020204020204" pitchFamily="34" charset="-122"/>
                  </a:rPr>
                  <a:t>s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B2506F9-9021-424F-AAC3-520BA4734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6" y="3372943"/>
            <a:ext cx="3648000" cy="205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F9BEB8-C196-7443-A6D5-3549F3505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626" y="3372943"/>
            <a:ext cx="3648000" cy="205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D9C45C-7079-684B-843D-09E9B877E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26" y="3372943"/>
            <a:ext cx="3648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Message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processing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overhead</a:t>
                </a:r>
              </a:p>
              <a:p>
                <a:pPr lvl="1"/>
                <a:r>
                  <a:rPr lang="en-US" altLang="zh-CN" dirty="0"/>
                  <a:t>Memory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 </m:t>
                    </m:r>
                  </m:oMath>
                </a14:m>
                <a:r>
                  <a:rPr lang="en-US" altLang="zh-CN" dirty="0"/>
                  <a:t>45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MB,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CPU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load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0.2,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90%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messages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processed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ms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Microbenchmark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Commodity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F45BB-6A3D-EE41-9B7A-DFB5EF98D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358" y="4664573"/>
            <a:ext cx="3840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2DBDF-425B-1C4D-BA13-9D1747114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358" y="2626810"/>
            <a:ext cx="3840000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3A06D-9480-E64C-ACB5-5FE980F93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358" y="4716412"/>
            <a:ext cx="384000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3678EF-9CB5-2E4D-B064-056DCDF82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661" y="2610481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icrosoft YaHei" panose="020B0503020204020204" pitchFamily="34" charset="-122"/>
              </a:rPr>
              <a:t>Summary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76049"/>
            <a:ext cx="10963657" cy="53891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Advantages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of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distributed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DPV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over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centralized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DPV: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better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scalability,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no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single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ea typeface="Microsoft YaHei" panose="020B0503020204020204" pitchFamily="34" charset="-122"/>
              </a:rPr>
              <a:t>PoF</a:t>
            </a:r>
            <a:r>
              <a:rPr lang="en-US" altLang="zh-CN" dirty="0"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verification-as-a-service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for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vendors</a:t>
            </a:r>
            <a:endParaRPr lang="en-US" altLang="zh-CN" sz="2800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 err="1">
                <a:ea typeface="Microsoft YaHei" panose="020B0503020204020204" pitchFamily="34" charset="-122"/>
              </a:rPr>
              <a:t>Tulkun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design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elements: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declarative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invariant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specification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language;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planner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via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ea typeface="Microsoft YaHei" panose="020B0503020204020204" pitchFamily="34" charset="-122"/>
              </a:rPr>
              <a:t>DVNet</a:t>
            </a:r>
            <a:r>
              <a:rPr lang="en-US" altLang="zh-CN" dirty="0">
                <a:ea typeface="Microsoft YaHei" panose="020B0503020204020204" pitchFamily="34" charset="-122"/>
              </a:rPr>
              <a:t>;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on-device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verifier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and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messaging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protocol</a:t>
            </a:r>
            <a:endParaRPr lang="en-US" altLang="ja-JP" sz="2800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Extensive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evaluation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using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demo/testbed/simulation/microbenchmark: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real-time,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scalable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in-network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verification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Publications: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ACM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HotNets'22,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ACM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SIGCOMM'23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Open-source/demos</a:t>
            </a:r>
            <a:r>
              <a:rPr lang="zh-CN" altLang="en-US" dirty="0">
                <a:ea typeface="Microsoft YaHei" panose="020B0503020204020204" pitchFamily="34" charset="-122"/>
              </a:rPr>
              <a:t>：</a:t>
            </a:r>
            <a:r>
              <a:rPr lang="en-US" dirty="0">
                <a:ea typeface="Microsoft YaHei" panose="020B0503020204020204" pitchFamily="34" charset="-122"/>
                <a:hlinkClick r:id="rId2"/>
              </a:rPr>
              <a:t>https://github.com/sonic</a:t>
            </a:r>
            <a:r>
              <a:rPr lang="en-US" altLang="zh-CN" dirty="0">
                <a:ea typeface="Microsoft YaHei" panose="020B0503020204020204" pitchFamily="34" charset="-122"/>
                <a:hlinkClick r:id="rId2"/>
              </a:rPr>
              <a:t>-</a:t>
            </a:r>
            <a:r>
              <a:rPr lang="en-US" dirty="0">
                <a:ea typeface="Microsoft YaHei" panose="020B0503020204020204" pitchFamily="34" charset="-122"/>
                <a:hlinkClick r:id="rId2"/>
              </a:rPr>
              <a:t>net/SONiC/pull/948</a:t>
            </a:r>
            <a:endParaRPr lang="en-US" dirty="0"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ea typeface="Microsoft YaHei" panose="020B0503020204020204" pitchFamily="34" charset="-122"/>
              </a:rPr>
              <a:t>                                            </a:t>
            </a:r>
            <a:r>
              <a:rPr lang="en-US" altLang="zh-CN" dirty="0">
                <a:ea typeface="Microsoft YaHei" panose="020B0503020204020204" pitchFamily="34" charset="-122"/>
                <a:hlinkClick r:id="rId3"/>
              </a:rPr>
              <a:t>https://distributeddpchecking.com:8443/</a:t>
            </a:r>
            <a:endParaRPr lang="en-US" altLang="zh-CN" dirty="0"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hlinkClick r:id="rId4"/>
              </a:rPr>
              <a:t>                                            </a:t>
            </a:r>
            <a:r>
              <a:rPr lang="en-US" altLang="zh-CN" dirty="0">
                <a:hlinkClick r:id="rId4"/>
              </a:rPr>
              <a:t>http://distributeddpvdemo.tech/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9184F-6790-704E-B303-69A4489C4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D82AB-E33D-5649-89CB-26A46DA7AC4A}"/>
              </a:ext>
            </a:extLst>
          </p:cNvPr>
          <p:cNvSpPr txBox="1"/>
          <p:nvPr/>
        </p:nvSpPr>
        <p:spPr>
          <a:xfrm>
            <a:off x="5486400" y="365125"/>
            <a:ext cx="474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Microsoft YaHei" panose="020B0503020204020204" pitchFamily="34" charset="-122"/>
              </a:rPr>
              <a:t>For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more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information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about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 err="1">
                <a:ea typeface="Microsoft YaHei" panose="020B0503020204020204" pitchFamily="34" charset="-122"/>
              </a:rPr>
              <a:t>Tulkun</a:t>
            </a:r>
            <a:r>
              <a:rPr lang="zh-CN" altLang="en-US" sz="2000" dirty="0">
                <a:ea typeface="Microsoft YaHei" panose="020B0503020204020204" pitchFamily="34" charset="-122"/>
              </a:rPr>
              <a:t>，</a:t>
            </a:r>
            <a:r>
              <a:rPr lang="en-US" altLang="zh-CN" sz="2000" dirty="0">
                <a:ea typeface="Microsoft YaHei" panose="020B0503020204020204" pitchFamily="34" charset="-122"/>
              </a:rPr>
              <a:t>reach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out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by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email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(</a:t>
            </a:r>
            <a:r>
              <a:rPr lang="en-US" altLang="zh-CN" sz="2000" dirty="0">
                <a:ea typeface="Microsoft YaHei" panose="020B0503020204020204" pitchFamily="34" charset="-122"/>
                <a:hlinkClick r:id="rId6"/>
              </a:rPr>
              <a:t>qiaoxiang@xmu.edu.cn</a:t>
            </a:r>
            <a:r>
              <a:rPr lang="en-US" altLang="zh-CN" sz="2000" dirty="0">
                <a:ea typeface="Microsoft YaHei" panose="020B0503020204020204" pitchFamily="34" charset="-122"/>
              </a:rPr>
              <a:t>)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or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WeChat</a:t>
            </a:r>
            <a:endParaRPr lang="en-US" sz="20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7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What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Happens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Next: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Automating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Full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Cycle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of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Network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Configuration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Management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25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b="1" kern="1200" dirty="0">
                <a:ea typeface="Microsoft YaHei" panose="020B0503020204020204" pitchFamily="34" charset="-122"/>
              </a:rPr>
              <a:t>Verification</a:t>
            </a:r>
            <a:endParaRPr lang="en-US" sz="3600" b="1" kern="1200" dirty="0"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b="1" kern="1200" dirty="0">
                <a:ea typeface="Microsoft YaHei" panose="020B0503020204020204" pitchFamily="34" charset="-122"/>
              </a:rPr>
              <a:t>Diagnosis</a:t>
            </a: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200" b="1" dirty="0">
                <a:ea typeface="Microsoft YaHei" panose="020B0503020204020204" pitchFamily="34" charset="-122"/>
              </a:rPr>
              <a:t>/Localization</a:t>
            </a:r>
            <a:endParaRPr lang="en-US" sz="3200" b="1" kern="1200" dirty="0"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b="1" kern="1200" dirty="0">
                <a:ea typeface="Microsoft YaHei" panose="020B0503020204020204" pitchFamily="34" charset="-122"/>
              </a:rPr>
              <a:t>Repair</a:t>
            </a:r>
            <a:endParaRPr lang="en-US" sz="3600" b="1" kern="1200" dirty="0"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86022"/>
            <a:ext cx="3205808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DPV</a:t>
            </a:r>
            <a:endParaRPr lang="en-US" altLang="zh-CN" sz="2400" dirty="0"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ea typeface="Microsoft YaHei" panose="020B0503020204020204" pitchFamily="34" charset="-122"/>
              </a:rPr>
              <a:t>Coral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400" dirty="0">
                <a:ea typeface="Microsoft YaHei" panose="020B0503020204020204" pitchFamily="34" charset="-122"/>
              </a:rPr>
              <a:t>[SIGCOMM'23]</a:t>
            </a:r>
          </a:p>
          <a:p>
            <a:pPr algn="ctr"/>
            <a:r>
              <a:rPr lang="en-US" altLang="zh-CN" sz="2400" dirty="0">
                <a:ea typeface="Microsoft YaHei" panose="020B0503020204020204" pitchFamily="34" charset="-122"/>
              </a:rPr>
              <a:t>Flash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[SIGCOMM'22]</a:t>
            </a:r>
            <a:endParaRPr lang="en-US" sz="2400" dirty="0"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CPV</a:t>
            </a:r>
            <a:r>
              <a:rPr lang="zh-CN" altLang="en-US" sz="2400" b="1" dirty="0">
                <a:ea typeface="Microsoft YaHei" panose="020B0503020204020204" pitchFamily="34" charset="-122"/>
              </a:rPr>
              <a:t> </a:t>
            </a:r>
            <a:endParaRPr lang="en-US" altLang="zh-CN" sz="2400" b="1" dirty="0"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ea typeface="Microsoft YaHei" panose="020B0503020204020204" pitchFamily="34" charset="-122"/>
              </a:rPr>
              <a:t>A-Graph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400" dirty="0" err="1">
                <a:ea typeface="Microsoft YaHei" panose="020B0503020204020204" pitchFamily="34" charset="-122"/>
              </a:rPr>
              <a:t>CCoral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Diagnosis</a:t>
            </a:r>
            <a:r>
              <a:rPr lang="zh-CN" altLang="en-US" sz="2400" b="1" dirty="0"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ea typeface="Microsoft YaHei" panose="020B0503020204020204" pitchFamily="34" charset="-122"/>
              </a:rPr>
              <a:t>/</a:t>
            </a:r>
            <a:r>
              <a:rPr lang="zh-CN" altLang="en-US" sz="2400" b="1" dirty="0"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ea typeface="Microsoft YaHei" panose="020B0503020204020204" pitchFamily="34" charset="-122"/>
              </a:rPr>
              <a:t>Repair</a:t>
            </a:r>
          </a:p>
          <a:p>
            <a:pPr algn="ctr"/>
            <a:r>
              <a:rPr lang="en-US" altLang="zh-CN" sz="2400" dirty="0">
                <a:ea typeface="Microsoft YaHei" panose="020B0503020204020204" pitchFamily="34" charset="-122"/>
              </a:rPr>
              <a:t>Scalpel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[APNet'23]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69BBD5-638F-DB49-945D-A6B8BBA7DBAF}"/>
              </a:ext>
            </a:extLst>
          </p:cNvPr>
          <p:cNvSpPr/>
          <p:nvPr/>
        </p:nvSpPr>
        <p:spPr>
          <a:xfrm>
            <a:off x="7639131" y="2050199"/>
            <a:ext cx="2334400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en-US" altLang="zh-CN" sz="3200" b="1" dirty="0">
                <a:ea typeface="Microsoft YaHei" panose="020B0503020204020204" pitchFamily="34" charset="-122"/>
              </a:rPr>
              <a:t>Interdomain</a:t>
            </a: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en-US" altLang="zh-CN" sz="3200" b="1" kern="1200" dirty="0">
                <a:ea typeface="Microsoft YaHei" panose="020B0503020204020204" pitchFamily="34" charset="-122"/>
              </a:rPr>
              <a:t>Configuration</a:t>
            </a:r>
            <a:endParaRPr lang="en-US" sz="3200" b="1" kern="1200" dirty="0"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99EDA-FA0A-2C40-AD31-2A098FF2A392}"/>
              </a:ext>
            </a:extLst>
          </p:cNvPr>
          <p:cNvGrpSpPr/>
          <p:nvPr/>
        </p:nvGrpSpPr>
        <p:grpSpPr>
          <a:xfrm>
            <a:off x="6812717" y="3473785"/>
            <a:ext cx="757144" cy="687828"/>
            <a:chOff x="6628306" y="2691846"/>
            <a:chExt cx="841352" cy="68782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54F738-F216-E642-8191-E1F2401156E3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C78F0E-4BE2-244C-BDD7-D01EACA60BB8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72357-9152-F649-A2D4-3E94FE9DFD8D}"/>
              </a:ext>
            </a:extLst>
          </p:cNvPr>
          <p:cNvSpPr txBox="1"/>
          <p:nvPr/>
        </p:nvSpPr>
        <p:spPr>
          <a:xfrm>
            <a:off x="9400352" y="3191044"/>
            <a:ext cx="3205808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Interdomain</a:t>
            </a:r>
            <a:r>
              <a:rPr lang="zh-CN" altLang="en-US" sz="2400" b="1" dirty="0">
                <a:ea typeface="Microsoft YaHei" panose="020B0503020204020204" pitchFamily="34" charset="-122"/>
              </a:rPr>
              <a:t> </a:t>
            </a:r>
            <a:endParaRPr lang="en-US" altLang="zh-CN" sz="2400" b="1" dirty="0"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Verification</a:t>
            </a:r>
          </a:p>
          <a:p>
            <a:pPr algn="ctr"/>
            <a:r>
              <a:rPr lang="en-US" altLang="zh-CN" sz="2400" dirty="0" err="1">
                <a:ea typeface="Microsoft YaHei" panose="020B0503020204020204" pitchFamily="34" charset="-122"/>
              </a:rPr>
              <a:t>IVeri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[arXiv'21]</a:t>
            </a:r>
          </a:p>
          <a:p>
            <a:pPr algn="ctr"/>
            <a:r>
              <a:rPr lang="en-US" altLang="zh-CN" sz="2400" dirty="0" err="1">
                <a:ea typeface="Microsoft YaHei" panose="020B0503020204020204" pitchFamily="34" charset="-122"/>
              </a:rPr>
              <a:t>ICoral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400" dirty="0" err="1">
                <a:ea typeface="Microsoft YaHei" panose="020B0503020204020204" pitchFamily="34" charset="-122"/>
              </a:rPr>
              <a:t>InCV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[APNet'23]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02AD-5858-D54E-919F-529FC2EB414C}"/>
              </a:ext>
            </a:extLst>
          </p:cNvPr>
          <p:cNvSpPr txBox="1"/>
          <p:nvPr/>
        </p:nvSpPr>
        <p:spPr>
          <a:xfrm>
            <a:off x="9307185" y="5154339"/>
            <a:ext cx="3205808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Interdomain</a:t>
            </a:r>
            <a:r>
              <a:rPr lang="zh-CN" altLang="en-US" sz="2400" b="1" dirty="0">
                <a:ea typeface="Microsoft YaHei" panose="020B0503020204020204" pitchFamily="34" charset="-122"/>
              </a:rPr>
              <a:t> </a:t>
            </a:r>
            <a:endParaRPr lang="en-US" altLang="zh-CN" sz="2400" b="1" dirty="0"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Repair</a:t>
            </a:r>
            <a:r>
              <a:rPr lang="zh-CN" altLang="en-US" sz="2400" b="1" dirty="0">
                <a:ea typeface="Microsoft YaHei" panose="020B0503020204020204" pitchFamily="34" charset="-122"/>
              </a:rPr>
              <a:t> </a:t>
            </a:r>
            <a:endParaRPr lang="en-US" altLang="zh-CN" sz="2400" b="1" dirty="0"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 err="1">
                <a:ea typeface="Microsoft YaHei" panose="020B0503020204020204" pitchFamily="34" charset="-122"/>
              </a:rPr>
              <a:t>IRepair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7251C-1402-3746-9A20-78FBA2177DCA}"/>
              </a:ext>
            </a:extLst>
          </p:cNvPr>
          <p:cNvSpPr txBox="1"/>
          <p:nvPr/>
        </p:nvSpPr>
        <p:spPr>
          <a:xfrm>
            <a:off x="9673693" y="1946874"/>
            <a:ext cx="265912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Interdomain</a:t>
            </a:r>
            <a:r>
              <a:rPr lang="zh-CN" altLang="en-US" sz="2400" b="1" dirty="0"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ea typeface="Microsoft YaHei" panose="020B0503020204020204" pitchFamily="34" charset="-122"/>
              </a:rPr>
              <a:t>Synthesis</a:t>
            </a:r>
          </a:p>
          <a:p>
            <a:pPr algn="ctr"/>
            <a:r>
              <a:rPr lang="en-US" altLang="zh-CN" sz="2400" dirty="0">
                <a:ea typeface="Microsoft YaHei" panose="020B0503020204020204" pitchFamily="34" charset="-122"/>
              </a:rPr>
              <a:t>SDI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[INFOCOM'20]</a:t>
            </a:r>
          </a:p>
        </p:txBody>
      </p:sp>
    </p:spTree>
    <p:extLst>
      <p:ext uri="{BB962C8B-B14F-4D97-AF65-F5344CB8AC3E}">
        <p14:creationId xmlns:p14="http://schemas.microsoft.com/office/powerpoint/2010/main" val="214711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19" grpId="0"/>
      <p:bldP spid="23" grpId="0"/>
      <p:bldP spid="24" grpId="0" animBg="1"/>
      <p:bldP spid="27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9809"/>
            <a:ext cx="10515600" cy="1325563"/>
          </a:xfrm>
        </p:spPr>
        <p:txBody>
          <a:bodyPr/>
          <a:lstStyle/>
          <a:p>
            <a:r>
              <a:rPr lang="en-US" altLang="ja-JP" dirty="0">
                <a:ea typeface="Microsoft YaHei" panose="020B0503020204020204" pitchFamily="34" charset="-122"/>
              </a:rPr>
              <a:t>XMU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ea typeface="Microsoft YaHei" panose="020B0503020204020204" pitchFamily="34" charset="-122"/>
              </a:rPr>
              <a:t>SNGroup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3E996C-0E33-CB4D-AF17-32D4F5698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8" r="59022"/>
          <a:stretch/>
        </p:blipFill>
        <p:spPr>
          <a:xfrm>
            <a:off x="8581763" y="0"/>
            <a:ext cx="1855823" cy="2183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698EB3-15D0-2D44-8E2A-BF49F501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45" y="216288"/>
            <a:ext cx="1695450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6E1CF-7B04-1640-B2A9-4226906E0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9C3AA-C3BB-D048-9B59-6628588EE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2384302"/>
            <a:ext cx="7324725" cy="43521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D1849E-BBDC-0649-A28C-C7CEB78E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774" y="2228168"/>
            <a:ext cx="3900297" cy="41373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ea typeface="Microsoft YaHei" panose="020B0503020204020204" pitchFamily="34" charset="-122"/>
              </a:rPr>
              <a:t>Young</a:t>
            </a:r>
            <a:r>
              <a:rPr lang="zh-CN" altLang="en-US" b="1" dirty="0"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ea typeface="Microsoft YaHei" panose="020B0503020204020204" pitchFamily="34" charset="-122"/>
              </a:rPr>
              <a:t>team</a:t>
            </a:r>
            <a:endParaRPr lang="en-US" altLang="ja-JP" b="1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ea typeface="Microsoft YaHei" panose="020B0503020204020204" pitchFamily="34" charset="-122"/>
              </a:rPr>
              <a:t>6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PhD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students</a:t>
            </a:r>
            <a:endParaRPr lang="en-US" altLang="ja-JP" sz="2400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ea typeface="Microsoft YaHei" panose="020B0503020204020204" pitchFamily="34" charset="-122"/>
              </a:rPr>
              <a:t>20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graduate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students</a:t>
            </a:r>
            <a:endParaRPr lang="en-US" altLang="ja-JP" sz="2400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undergraduates</a:t>
            </a:r>
            <a:endParaRPr lang="en-US" altLang="ja-JP" sz="2400" dirty="0"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ea typeface="Microsoft YaHei" panose="020B0503020204020204" pitchFamily="34" charset="-122"/>
              </a:rPr>
              <a:t>Fun</a:t>
            </a:r>
            <a:r>
              <a:rPr lang="zh-CN" altLang="en-US" b="1" dirty="0"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ea typeface="Microsoft YaHei" panose="020B0503020204020204" pitchFamily="34" charset="-122"/>
              </a:rPr>
              <a:t>research</a:t>
            </a:r>
            <a:endParaRPr lang="en-US" altLang="ja-JP" b="1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ea typeface="Microsoft YaHei" panose="020B0503020204020204" pitchFamily="34" charset="-122"/>
              </a:rPr>
              <a:t>Network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and</a:t>
            </a:r>
            <a:r>
              <a:rPr lang="zh-CN" altLang="en-US" sz="2400" dirty="0"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ea typeface="Microsoft YaHei" panose="020B0503020204020204" pitchFamily="34" charset="-122"/>
              </a:rPr>
              <a:t>formal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methods</a:t>
            </a:r>
            <a:endParaRPr lang="en-US" altLang="ja-JP" sz="2400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ea typeface="Microsoft YaHei" panose="020B0503020204020204" pitchFamily="34" charset="-122"/>
              </a:rPr>
              <a:t>Programmable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networks</a:t>
            </a:r>
            <a:endParaRPr lang="en-US" altLang="ja-JP" sz="2400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ea typeface="Microsoft YaHei" panose="020B0503020204020204" pitchFamily="34" charset="-122"/>
              </a:rPr>
              <a:t>High-performance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networks</a:t>
            </a:r>
            <a:endParaRPr lang="en-US" altLang="ja-JP" sz="2400" dirty="0"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ea typeface="Microsoft YaHei" panose="020B0503020204020204" pitchFamily="34" charset="-122"/>
              </a:rPr>
              <a:t>Interpretable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intelligent</a:t>
            </a:r>
            <a:r>
              <a:rPr lang="zh-CN" altLang="en-US" sz="2400" dirty="0"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ea typeface="Microsoft YaHei" panose="020B0503020204020204" pitchFamily="34" charset="-122"/>
              </a:rPr>
              <a:t>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81BB7-7BA9-1D48-9105-00F9664FCF91}"/>
              </a:ext>
            </a:extLst>
          </p:cNvPr>
          <p:cNvSpPr/>
          <p:nvPr/>
        </p:nvSpPr>
        <p:spPr>
          <a:xfrm>
            <a:off x="3098610" y="192687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Welcome</a:t>
            </a:r>
            <a:r>
              <a:rPr lang="zh-CN" altLang="en-US" sz="28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to</a:t>
            </a:r>
            <a:r>
              <a:rPr lang="zh-CN" altLang="en-US" sz="28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Visit</a:t>
            </a:r>
            <a:r>
              <a:rPr lang="zh-CN" altLang="en-US" sz="28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Us!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9E5EAE-E246-A44A-AF2D-0E84E5046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5857875"/>
            <a:ext cx="14986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A1531A-C482-1C40-81F4-74B043A3C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174" y="5848350"/>
            <a:ext cx="1455309" cy="878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9310D-5CDD-FA4C-B606-BCD4C6A95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42" y="5857875"/>
            <a:ext cx="1482296" cy="853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2BE226-6512-F94E-BFA2-98C62C304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017" y="2575201"/>
            <a:ext cx="1459958" cy="8271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AB8232-7780-5E4B-AF3D-43ABA9E765C1}"/>
              </a:ext>
            </a:extLst>
          </p:cNvPr>
          <p:cNvSpPr/>
          <p:nvPr/>
        </p:nvSpPr>
        <p:spPr>
          <a:xfrm>
            <a:off x="546520" y="11903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err="1"/>
              <a:t>SNGroup</a:t>
            </a:r>
            <a:r>
              <a:rPr lang="en-US" sz="2400" dirty="0"/>
              <a:t>: </a:t>
            </a:r>
            <a:r>
              <a:rPr lang="en-US" sz="2400" dirty="0" err="1">
                <a:hlinkClick r:id="rId10"/>
              </a:rPr>
              <a:t>sngroup.tech</a:t>
            </a:r>
            <a:endParaRPr lang="en-US" sz="2400" dirty="0"/>
          </a:p>
          <a:p>
            <a:r>
              <a:rPr lang="en-US" sz="2400" b="1" dirty="0"/>
              <a:t>Contact us</a:t>
            </a:r>
            <a:r>
              <a:rPr lang="en-US" sz="2400" dirty="0"/>
              <a:t>: </a:t>
            </a:r>
            <a:r>
              <a:rPr lang="en-US" sz="2400" dirty="0" err="1">
                <a:hlinkClick r:id="rId11"/>
              </a:rPr>
              <a:t>sngroup.xmu@outlook.com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20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117BF-3F64-704C-B192-F3A50C65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Network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Verification: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br>
              <a:rPr lang="en-US" altLang="zh-CN" dirty="0">
                <a:ea typeface="Microsoft YaHei" panose="020B0503020204020204" pitchFamily="34" charset="-122"/>
              </a:rPr>
            </a:br>
            <a:r>
              <a:rPr lang="en-US" altLang="zh-CN" dirty="0">
                <a:ea typeface="Microsoft YaHei" panose="020B0503020204020204" pitchFamily="34" charset="-122"/>
              </a:rPr>
              <a:t>Powerful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Tool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to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Check Network Forwarding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Behavior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249" name="Slide Number"/>
          <p:cNvSpPr>
            <a:spLocks noGrp="1"/>
          </p:cNvSpPr>
          <p:nvPr>
            <p:ph type="sldNum" sz="quarter" idx="12"/>
          </p:nvPr>
        </p:nvSpPr>
        <p:spPr>
          <a:xfrm>
            <a:off x="8610600" y="6232525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264071" y="2026796"/>
            <a:ext cx="2133491" cy="2296359"/>
            <a:chOff x="2661973" y="5805045"/>
            <a:chExt cx="3436599" cy="3906233"/>
          </a:xfrm>
        </p:grpSpPr>
        <p:sp>
          <p:nvSpPr>
            <p:cNvPr id="259" name="Line"/>
            <p:cNvSpPr/>
            <p:nvPr/>
          </p:nvSpPr>
          <p:spPr>
            <a:xfrm flipV="1">
              <a:off x="3578620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3423803" y="7808689"/>
              <a:ext cx="1820608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1" name="Circle"/>
            <p:cNvSpPr/>
            <p:nvPr/>
          </p:nvSpPr>
          <p:spPr>
            <a:xfrm>
              <a:off x="2661973" y="7205983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5511111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75" name="Circle"/>
            <p:cNvSpPr/>
            <p:nvPr/>
          </p:nvSpPr>
          <p:spPr>
            <a:xfrm>
              <a:off x="4917471" y="8530177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76" name="Circle"/>
            <p:cNvSpPr/>
            <p:nvPr/>
          </p:nvSpPr>
          <p:spPr>
            <a:xfrm>
              <a:off x="4917471" y="5805045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</p:grpSp>
      <p:sp>
        <p:nvSpPr>
          <p:cNvPr id="278" name="Shape"/>
          <p:cNvSpPr/>
          <p:nvPr/>
        </p:nvSpPr>
        <p:spPr>
          <a:xfrm flipH="1">
            <a:off x="4577192" y="2983912"/>
            <a:ext cx="1426543" cy="560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17145" rIns="17145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88">
              <a:solidFill>
                <a:srgbClr val="002060"/>
              </a:solidFill>
            </a:endParaRPr>
          </a:p>
        </p:txBody>
      </p:sp>
      <p:sp>
        <p:nvSpPr>
          <p:cNvPr id="281" name="Control Plane"/>
          <p:cNvSpPr/>
          <p:nvPr/>
        </p:nvSpPr>
        <p:spPr>
          <a:xfrm>
            <a:off x="2091416" y="1502095"/>
            <a:ext cx="280122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3200" dirty="0"/>
              <a:t>Control Plane</a:t>
            </a:r>
          </a:p>
        </p:txBody>
      </p:sp>
      <p:sp>
        <p:nvSpPr>
          <p:cNvPr id="285" name="Simulation"/>
          <p:cNvSpPr/>
          <p:nvPr/>
        </p:nvSpPr>
        <p:spPr>
          <a:xfrm>
            <a:off x="4458539" y="2353138"/>
            <a:ext cx="1541897" cy="523220"/>
          </a:xfrm>
          <a:prstGeom prst="rect">
            <a:avLst/>
          </a:prstGeom>
          <a:ln w="889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800" dirty="0"/>
              <a:t> execute 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57ABE-EA7B-DF44-B689-3A8FD3509098}"/>
              </a:ext>
            </a:extLst>
          </p:cNvPr>
          <p:cNvSpPr txBox="1"/>
          <p:nvPr/>
        </p:nvSpPr>
        <p:spPr>
          <a:xfrm>
            <a:off x="1081765" y="4263896"/>
            <a:ext cx="4297330" cy="2673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6" dirty="0"/>
              <a:t>Control plane verification</a:t>
            </a:r>
            <a:endParaRPr lang="en-US" sz="2396" dirty="0"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Batfish</a:t>
            </a:r>
            <a:r>
              <a:rPr lang="zh-CN" altLang="en-US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[NSDI'15]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Bagpipe</a:t>
            </a:r>
            <a:r>
              <a:rPr lang="zh-CN" altLang="en-US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[OOPSLA'16]</a:t>
            </a:r>
            <a:endParaRPr lang="en-US" sz="2396" dirty="0"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Minesweeper</a:t>
            </a:r>
            <a:r>
              <a:rPr lang="zh-CN" altLang="en-US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[SIGCOMM'17]</a:t>
            </a:r>
            <a:endParaRPr lang="en-US" sz="2396" dirty="0"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Bo</a:t>
            </a:r>
            <a:r>
              <a:rPr lang="en-US" altLang="zh-CN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nsai</a:t>
            </a:r>
            <a:r>
              <a:rPr lang="zh-CN" altLang="en-US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[SIGCOMM'18]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 err="1">
                <a:ea typeface="Microsoft YaHei" panose="020B0503020204020204" pitchFamily="34" charset="-122"/>
                <a:cs typeface="Times New Roman" panose="02020603050405020304" pitchFamily="18" charset="0"/>
              </a:rPr>
              <a:t>Ho</a:t>
            </a:r>
            <a:r>
              <a:rPr lang="en-US" altLang="zh-CN" sz="2396" dirty="0" err="1">
                <a:ea typeface="Microsoft YaHei" panose="020B0503020204020204" pitchFamily="34" charset="-122"/>
                <a:cs typeface="Times New Roman" panose="02020603050405020304" pitchFamily="18" charset="0"/>
              </a:rPr>
              <a:t>yan</a:t>
            </a:r>
            <a:r>
              <a:rPr lang="zh-CN" altLang="en-US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[SIGCOMM'21]</a:t>
            </a:r>
            <a:endParaRPr lang="en-US" sz="2396" dirty="0"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ea typeface="Microsoft YaHei" panose="020B0503020204020204" pitchFamily="34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1F875-5237-054B-96B9-8998AF0581DA}"/>
              </a:ext>
            </a:extLst>
          </p:cNvPr>
          <p:cNvSpPr txBox="1"/>
          <p:nvPr/>
        </p:nvSpPr>
        <p:spPr>
          <a:xfrm>
            <a:off x="1122744" y="3122754"/>
            <a:ext cx="11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config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AE7475-6F81-7E44-9355-30AA783E0C66}"/>
              </a:ext>
            </a:extLst>
          </p:cNvPr>
          <p:cNvSpPr txBox="1"/>
          <p:nvPr/>
        </p:nvSpPr>
        <p:spPr>
          <a:xfrm>
            <a:off x="2550770" y="2138803"/>
            <a:ext cx="111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config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25F05F-68E2-E44A-8570-32821D9598A6}"/>
              </a:ext>
            </a:extLst>
          </p:cNvPr>
          <p:cNvSpPr txBox="1"/>
          <p:nvPr/>
        </p:nvSpPr>
        <p:spPr>
          <a:xfrm>
            <a:off x="2550770" y="3924326"/>
            <a:ext cx="118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config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316FF8-1A45-1442-A7D3-9B6FA2D061A0}"/>
              </a:ext>
            </a:extLst>
          </p:cNvPr>
          <p:cNvGrpSpPr/>
          <p:nvPr/>
        </p:nvGrpSpPr>
        <p:grpSpPr>
          <a:xfrm>
            <a:off x="6104269" y="1450453"/>
            <a:ext cx="4736082" cy="5460256"/>
            <a:chOff x="5926144" y="1450453"/>
            <a:chExt cx="4736082" cy="5460256"/>
          </a:xfrm>
        </p:grpSpPr>
        <p:grpSp>
          <p:nvGrpSpPr>
            <p:cNvPr id="2" name="Group 1"/>
            <p:cNvGrpSpPr/>
            <p:nvPr/>
          </p:nvGrpSpPr>
          <p:grpSpPr>
            <a:xfrm>
              <a:off x="7399194" y="2063517"/>
              <a:ext cx="1977538" cy="2277408"/>
              <a:chOff x="11010962" y="5884461"/>
              <a:chExt cx="3436599" cy="3906226"/>
            </a:xfrm>
          </p:grpSpPr>
          <p:sp>
            <p:nvSpPr>
              <p:cNvPr id="262" name="Line"/>
              <p:cNvSpPr/>
              <p:nvPr/>
            </p:nvSpPr>
            <p:spPr>
              <a:xfrm flipV="1">
                <a:off x="11927607" y="6673861"/>
                <a:ext cx="1613572" cy="1011061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3" name="Line"/>
              <p:cNvSpPr/>
              <p:nvPr/>
            </p:nvSpPr>
            <p:spPr>
              <a:xfrm flipH="1" flipV="1">
                <a:off x="11772790" y="7888097"/>
                <a:ext cx="1820608" cy="108318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11010962" y="7285400"/>
                <a:ext cx="1181100" cy="1181100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68" name="Line"/>
              <p:cNvSpPr/>
              <p:nvPr/>
            </p:nvSpPr>
            <p:spPr>
              <a:xfrm flipV="1">
                <a:off x="13857010" y="6488229"/>
                <a:ext cx="1" cy="253064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13266461" y="8609587"/>
                <a:ext cx="1181100" cy="1181100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72" name="Circle"/>
              <p:cNvSpPr/>
              <p:nvPr/>
            </p:nvSpPr>
            <p:spPr>
              <a:xfrm>
                <a:off x="13266461" y="5884461"/>
                <a:ext cx="1181100" cy="1181100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</p:grpSp>
        <p:sp>
          <p:nvSpPr>
            <p:cNvPr id="282" name="Data Plane"/>
            <p:cNvSpPr/>
            <p:nvPr/>
          </p:nvSpPr>
          <p:spPr>
            <a:xfrm>
              <a:off x="7038111" y="1450453"/>
              <a:ext cx="2770946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5" rIns="17145">
              <a:spAutoFit/>
            </a:bodyPr>
            <a:lstStyle>
              <a:lvl1pPr>
                <a:defRPr sz="4800">
                  <a:solidFill>
                    <a:schemeClr val="accent6">
                      <a:lumOff val="-3799"/>
                    </a:schemeClr>
                  </a:solidFill>
                </a:defRPr>
              </a:lvl1pPr>
            </a:lstStyle>
            <a:p>
              <a:pPr algn="ctr"/>
              <a:r>
                <a:rPr lang="en-US" sz="3200" dirty="0"/>
                <a:t>Data Plane</a:t>
              </a:r>
              <a:endParaRPr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B41E5A-2EE1-AD40-9C55-AC55FA3141A5}"/>
                </a:ext>
              </a:extLst>
            </p:cNvPr>
            <p:cNvSpPr txBox="1"/>
            <p:nvPr/>
          </p:nvSpPr>
          <p:spPr>
            <a:xfrm>
              <a:off x="6525196" y="4237541"/>
              <a:ext cx="4137030" cy="267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6" dirty="0"/>
                <a:t>Data plane verification</a:t>
              </a:r>
              <a:endParaRPr lang="en-US" sz="2396" dirty="0"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HSA</a:t>
              </a:r>
              <a:r>
                <a:rPr lang="zh-CN" altLang="en-US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[NSDI'12]</a:t>
              </a:r>
              <a:endParaRPr lang="en-US" sz="2396" dirty="0"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 err="1">
                  <a:ea typeface="Microsoft YaHei" panose="020B0503020204020204" pitchFamily="34" charset="-122"/>
                  <a:cs typeface="Times New Roman" panose="02020603050405020304" pitchFamily="18" charset="0"/>
                </a:rPr>
                <a:t>Veriflow</a:t>
              </a:r>
              <a:r>
                <a:rPr lang="zh-CN" altLang="en-US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[NSDI'13]</a:t>
              </a:r>
              <a:endParaRPr lang="en-US" sz="2396" dirty="0"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Atomic Predicates</a:t>
              </a:r>
              <a:r>
                <a:rPr lang="zh-CN" altLang="en-US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[ICNP'13]</a:t>
              </a:r>
              <a:endParaRPr lang="en-US" sz="2396" dirty="0"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 err="1">
                  <a:ea typeface="Microsoft YaHei" panose="020B0503020204020204" pitchFamily="34" charset="-122"/>
                  <a:cs typeface="Times New Roman" panose="02020603050405020304" pitchFamily="18" charset="0"/>
                </a:rPr>
                <a:t>APKeep</a:t>
              </a:r>
              <a:r>
                <a:rPr lang="zh-CN" altLang="en-US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[NSDI'20]</a:t>
              </a:r>
              <a:endParaRPr lang="en-US" sz="2396" dirty="0"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Flash</a:t>
              </a:r>
              <a:r>
                <a:rPr lang="zh-CN" altLang="en-US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[SIGCOMM'22]</a:t>
              </a:r>
              <a:endParaRPr lang="en-US" sz="2396" dirty="0"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ea typeface="Microsoft YaHei" panose="020B0503020204020204" pitchFamily="34" charset="-122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3D2CB7-73CF-964A-BE29-2F8C6E94223C}"/>
                </a:ext>
              </a:extLst>
            </p:cNvPr>
            <p:cNvSpPr txBox="1"/>
            <p:nvPr/>
          </p:nvSpPr>
          <p:spPr>
            <a:xfrm>
              <a:off x="6937951" y="2033206"/>
              <a:ext cx="1740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6793E-174F-FF4B-9059-10CA9B1F81CB}"/>
                </a:ext>
              </a:extLst>
            </p:cNvPr>
            <p:cNvSpPr txBox="1"/>
            <p:nvPr/>
          </p:nvSpPr>
          <p:spPr>
            <a:xfrm>
              <a:off x="5926144" y="3192850"/>
              <a:ext cx="1740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0BE36-CDBD-B148-8D78-D2B7B359CE3A}"/>
                </a:ext>
              </a:extLst>
            </p:cNvPr>
            <p:cNvSpPr txBox="1"/>
            <p:nvPr/>
          </p:nvSpPr>
          <p:spPr>
            <a:xfrm>
              <a:off x="6999865" y="3690254"/>
              <a:ext cx="1740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9AF2FC9-6CBC-B744-8625-FEE2B44494F4}"/>
              </a:ext>
            </a:extLst>
          </p:cNvPr>
          <p:cNvSpPr/>
          <p:nvPr/>
        </p:nvSpPr>
        <p:spPr>
          <a:xfrm>
            <a:off x="6141176" y="1516284"/>
            <a:ext cx="4639799" cy="52823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38008"/>
      </p:ext>
    </p:extLst>
  </p:cSld>
  <p:clrMapOvr>
    <a:masterClrMapping/>
  </p:clrMapOvr>
  <p:transition spd="med" advTm="1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85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76B293-B2FE-D747-9806-3BCC7FC2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icrosoft YaHei" panose="020B0503020204020204" pitchFamily="34" charset="-122"/>
              </a:rPr>
              <a:t>Why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Study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Data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Plane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Verification?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02E415-DA91-F040-87D2-DED88CD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actual</a:t>
            </a:r>
            <a:r>
              <a:rPr lang="zh-CN" altLang="en-US" dirty="0"/>
              <a:t> </a:t>
            </a:r>
            <a:r>
              <a:rPr lang="en-US" altLang="zh-CN" dirty="0"/>
              <a:t>forwarding</a:t>
            </a:r>
            <a:r>
              <a:rPr lang="en-US" dirty="0"/>
              <a:t> behavior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24E3D-2C17-2647-86C1-748647F1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FFA07-2A61-154B-B5D5-2BBA7781968A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808A7-AB89-A84B-AD51-96B38EFB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47" y="2966181"/>
            <a:ext cx="9601435" cy="1478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D9A5C-CCC2-7248-8131-C649E12E7C68}"/>
              </a:ext>
            </a:extLst>
          </p:cNvPr>
          <p:cNvSpPr txBox="1"/>
          <p:nvPr/>
        </p:nvSpPr>
        <p:spPr>
          <a:xfrm>
            <a:off x="1469985" y="4756822"/>
            <a:ext cx="98838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Q: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CP</a:t>
            </a:r>
            <a:r>
              <a:rPr lang="zh-CN" altLang="en-US" sz="2800" dirty="0"/>
              <a:t> </a:t>
            </a:r>
            <a:r>
              <a:rPr lang="en-US" altLang="zh-CN" sz="2800" dirty="0"/>
              <a:t>verification</a:t>
            </a:r>
            <a:r>
              <a:rPr lang="zh-CN" altLang="en-US" sz="2800" dirty="0"/>
              <a:t> </a:t>
            </a:r>
            <a:r>
              <a:rPr lang="en-US" altLang="zh-CN" sz="2800" dirty="0"/>
              <a:t>fails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catch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A: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ACL/routing</a:t>
            </a:r>
            <a:r>
              <a:rPr lang="zh-CN" altLang="en-US" sz="2800" dirty="0"/>
              <a:t> </a:t>
            </a:r>
            <a:r>
              <a:rPr lang="en-US" altLang="zh-CN" sz="2800" dirty="0"/>
              <a:t>configurations</a:t>
            </a:r>
            <a:r>
              <a:rPr lang="zh-CN" altLang="en-US" sz="2800" dirty="0"/>
              <a:t> </a:t>
            </a:r>
            <a:r>
              <a:rPr lang="en-US" altLang="zh-CN" sz="2800" dirty="0"/>
              <a:t>pass</a:t>
            </a:r>
            <a:r>
              <a:rPr lang="zh-CN" altLang="en-US" sz="2800" dirty="0"/>
              <a:t> </a:t>
            </a:r>
            <a:r>
              <a:rPr lang="en-US" altLang="zh-CN" sz="2800" dirty="0"/>
              <a:t>control</a:t>
            </a:r>
            <a:r>
              <a:rPr lang="zh-CN" altLang="en-US" sz="2800" dirty="0"/>
              <a:t> </a:t>
            </a:r>
            <a:r>
              <a:rPr lang="en-US" altLang="zh-CN" sz="2800" dirty="0"/>
              <a:t>plane</a:t>
            </a:r>
            <a:r>
              <a:rPr lang="zh-CN" altLang="en-US" sz="2800" dirty="0"/>
              <a:t> </a:t>
            </a:r>
            <a:r>
              <a:rPr lang="en-US" altLang="zh-CN" sz="2800" dirty="0"/>
              <a:t>verification,</a:t>
            </a:r>
            <a:r>
              <a:rPr lang="zh-CN" altLang="en-US" sz="2800" dirty="0"/>
              <a:t> </a:t>
            </a:r>
            <a:r>
              <a:rPr lang="en-US" altLang="zh-CN" sz="2800" dirty="0"/>
              <a:t>but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input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actual</a:t>
            </a:r>
            <a:r>
              <a:rPr lang="zh-CN" altLang="en-US" sz="2800" dirty="0"/>
              <a:t> </a:t>
            </a:r>
            <a:r>
              <a:rPr lang="en-US" altLang="zh-CN" sz="2800" dirty="0"/>
              <a:t>network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521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icrosoft YaHei" panose="020B0503020204020204" pitchFamily="34" charset="-122"/>
              </a:rPr>
              <a:t>How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Does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DPV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Usually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Work?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9584" cy="4351338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(cluster</a:t>
            </a:r>
            <a:r>
              <a:rPr lang="zh-CN" altLang="en-US" dirty="0"/>
              <a:t> </a:t>
            </a:r>
            <a:r>
              <a:rPr lang="en-US" altLang="zh-CN" dirty="0"/>
              <a:t>of)</a:t>
            </a:r>
            <a:r>
              <a:rPr lang="zh-CN" altLang="en-US" dirty="0"/>
              <a:t> </a:t>
            </a:r>
            <a:r>
              <a:rPr lang="en-US" altLang="zh-CN" dirty="0"/>
              <a:t>server(s)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verifier 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Collect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FIB/ACL)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routers/switches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b="1" dirty="0"/>
              <a:t>computation-intensive,</a:t>
            </a:r>
            <a:r>
              <a:rPr lang="zh-CN" altLang="en-US" b="1" dirty="0"/>
              <a:t> </a:t>
            </a:r>
            <a:r>
              <a:rPr lang="en-US" altLang="zh-CN" b="1" dirty="0"/>
              <a:t>memory-intensive</a:t>
            </a:r>
            <a:r>
              <a:rPr lang="zh-CN" altLang="en-US" b="1" dirty="0"/>
              <a:t> </a:t>
            </a:r>
            <a:r>
              <a:rPr lang="en-US" altLang="zh-CN" b="1" dirty="0"/>
              <a:t>computation</a:t>
            </a:r>
            <a:r>
              <a:rPr lang="zh-CN" altLang="en-US" b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verify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CF8063-301F-6C4B-B908-AD3E25A5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200307" y="2816243"/>
            <a:ext cx="1947958" cy="1159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E7852F-4112-4349-A8F7-0D18B054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11" y="4313634"/>
            <a:ext cx="2690751" cy="13108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3EF2E0-68BD-EB45-BF2A-E07DCBC8210D}"/>
              </a:ext>
            </a:extLst>
          </p:cNvPr>
          <p:cNvSpPr/>
          <p:nvPr/>
        </p:nvSpPr>
        <p:spPr>
          <a:xfrm>
            <a:off x="8380073" y="2137246"/>
            <a:ext cx="1389540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Verifier</a:t>
            </a:r>
            <a:endParaRPr lang="en-US" sz="2400" b="1" dirty="0"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3E9742-7B8B-9742-A62C-62C03E709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613" y="1832446"/>
            <a:ext cx="1018704" cy="10187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2DA800-4869-EF4A-B949-256874861B42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H="1" flipV="1">
            <a:off x="9074843" y="2603822"/>
            <a:ext cx="12244" cy="170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5D025E-F146-C549-8F57-AC4C4726AF79}"/>
              </a:ext>
            </a:extLst>
          </p:cNvPr>
          <p:cNvSpPr txBox="1"/>
          <p:nvPr/>
        </p:nvSpPr>
        <p:spPr>
          <a:xfrm>
            <a:off x="8340236" y="3121664"/>
            <a:ext cx="158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Microsoft YaHei" panose="020B0503020204020204" pitchFamily="34" charset="-122"/>
              </a:rPr>
              <a:t>Management</a:t>
            </a:r>
          </a:p>
          <a:p>
            <a:pPr algn="ctr"/>
            <a:r>
              <a:rPr lang="en-US" altLang="zh-CN" sz="2000" dirty="0">
                <a:ea typeface="Microsoft YaHei" panose="020B0503020204020204" pitchFamily="34" charset="-122"/>
              </a:rPr>
              <a:t>Network</a:t>
            </a:r>
            <a:endParaRPr lang="en-US" sz="2000" dirty="0">
              <a:ea typeface="Microsoft YaHe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E5C6E2-FA21-7D41-A1FB-29DD9F9DA5A3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5C20F0-8034-0F46-98EE-3DC76EDA9010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4F969C-9DB9-8145-83DF-997B28F39B10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BF0737-E751-3E4E-96D4-2E79822BAF2C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9531 -0.2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3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27291 " pathEditMode="relative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22 -0.43426 " pathEditMode="relative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43426 " pathEditMode="relative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  <p:bldP spid="30" grpId="1" animBg="1"/>
      <p:bldP spid="31" grpId="1" animBg="1"/>
      <p:bldP spid="3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DPV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62107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>
                <a:ea typeface="Microsoft YaHei" panose="020B0503020204020204" pitchFamily="34" charset="-122"/>
              </a:rPr>
              <a:t>Need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highly-available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management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network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Incomplete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DP,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inconclusive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result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/>
              <a:t>Verifier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bottleneck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Larger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network,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more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computation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power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/>
              <a:t>Verifier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 err="1"/>
              <a:t>PoF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Verifier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fails,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no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result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>
                <a:ea typeface="Microsoft YaHei" panose="020B0503020204020204" pitchFamily="34" charset="-122"/>
              </a:rPr>
              <a:t>Out-of-band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verification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icrosoft YaHei" panose="020B0503020204020204" pitchFamily="34" charset="-122"/>
              </a:rPr>
              <a:t>Slow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reaction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to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errors</a:t>
            </a:r>
            <a:endParaRPr lang="en-US" altLang="ja-JP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6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A9175C-B4A6-FD40-BD58-D072DF93629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200307" y="2816243"/>
            <a:ext cx="1947958" cy="11592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2ED08-2EE6-CC4E-AA2F-95B602F04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11" y="4313634"/>
            <a:ext cx="2690751" cy="131087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E9A7D18-E32D-6646-A627-CF0C35D10C04}"/>
              </a:ext>
            </a:extLst>
          </p:cNvPr>
          <p:cNvSpPr/>
          <p:nvPr/>
        </p:nvSpPr>
        <p:spPr>
          <a:xfrm>
            <a:off x="8380073" y="2137246"/>
            <a:ext cx="1389540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a typeface="Microsoft YaHei" panose="020B0503020204020204" pitchFamily="34" charset="-122"/>
              </a:rPr>
              <a:t>Verifier</a:t>
            </a:r>
            <a:endParaRPr lang="en-US" sz="2400" b="1" dirty="0">
              <a:ea typeface="Microsoft YaHei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9E0744-2FB9-DC42-BBF6-81E1382D8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613" y="1832446"/>
            <a:ext cx="1018704" cy="101870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B3F2C6-CC5F-E14A-9048-0532813D6E0E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>
          <a:xfrm flipH="1" flipV="1">
            <a:off x="9074843" y="2603822"/>
            <a:ext cx="12244" cy="170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51AE71-9938-7841-BAD1-22A76055ADDC}"/>
              </a:ext>
            </a:extLst>
          </p:cNvPr>
          <p:cNvSpPr txBox="1"/>
          <p:nvPr/>
        </p:nvSpPr>
        <p:spPr>
          <a:xfrm>
            <a:off x="8340236" y="3121664"/>
            <a:ext cx="158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ea typeface="Microsoft YaHei" panose="020B0503020204020204" pitchFamily="34" charset="-122"/>
              </a:rPr>
              <a:t>Management</a:t>
            </a:r>
          </a:p>
          <a:p>
            <a:pPr algn="ctr"/>
            <a:r>
              <a:rPr lang="en-US" altLang="zh-CN" sz="2000" dirty="0">
                <a:ea typeface="Microsoft YaHei" panose="020B0503020204020204" pitchFamily="34" charset="-122"/>
              </a:rPr>
              <a:t>Network</a:t>
            </a:r>
            <a:endParaRPr lang="en-US" sz="2000" dirty="0">
              <a:ea typeface="Microsoft YaHei" panose="020B0503020204020204" pitchFamily="34" charset="-122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931D5-239C-F047-8847-1E9EC066F454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3EA454-D644-6840-BC68-5FD45AE81D45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64DE50-9E98-6E40-A2C3-434A40C3A69D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A279E3-2501-AA48-8B18-C9044AA8F690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472" cy="1325563"/>
          </a:xfrm>
        </p:spPr>
        <p:txBody>
          <a:bodyPr>
            <a:no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Our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Proposal: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Distributed,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On-Device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Verification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99" y="1675152"/>
            <a:ext cx="7090438" cy="5182848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ea typeface="Microsoft YaHei" panose="020B0503020204020204" pitchFamily="34" charset="-122"/>
              </a:rPr>
              <a:t>Basic</a:t>
            </a:r>
            <a:r>
              <a:rPr lang="zh-CN" altLang="en-US" b="1" dirty="0"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ea typeface="Microsoft YaHei" panose="020B0503020204020204" pitchFamily="34" charset="-122"/>
              </a:rPr>
              <a:t>idea</a:t>
            </a:r>
            <a:r>
              <a:rPr lang="en-US" altLang="zh-CN" dirty="0"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o</a:t>
            </a:r>
            <a:r>
              <a:rPr lang="en-US" altLang="ja-JP" dirty="0">
                <a:ea typeface="Microsoft YaHei" panose="020B0503020204020204" pitchFamily="34" charset="-122"/>
              </a:rPr>
              <a:t>ffload verification to distributed computations on network devices</a:t>
            </a:r>
          </a:p>
          <a:p>
            <a:r>
              <a:rPr lang="en-US" altLang="zh-CN" b="1" dirty="0"/>
              <a:t>Benefits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sz="2800" dirty="0"/>
              <a:t>Minimize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requirement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management</a:t>
            </a:r>
            <a:r>
              <a:rPr lang="zh-CN" altLang="en-US" sz="2800" dirty="0"/>
              <a:t> </a:t>
            </a:r>
            <a:r>
              <a:rPr lang="en-US" altLang="zh-CN" sz="2800" dirty="0"/>
              <a:t>network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lvl="2"/>
            <a:r>
              <a:rPr lang="en-US" altLang="zh-CN" sz="2400" dirty="0"/>
              <a:t>Once</a:t>
            </a:r>
            <a:r>
              <a:rPr lang="zh-CN" altLang="en-US" sz="2400" dirty="0"/>
              <a:t> </a:t>
            </a:r>
            <a:r>
              <a:rPr lang="en-US" altLang="zh-CN" sz="2400" dirty="0"/>
              <a:t>configured,</a:t>
            </a:r>
            <a:r>
              <a:rPr lang="zh-CN" altLang="en-US" sz="2400" dirty="0"/>
              <a:t> </a:t>
            </a:r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automatically</a:t>
            </a:r>
          </a:p>
          <a:p>
            <a:pPr lvl="1"/>
            <a:r>
              <a:rPr lang="en-US" altLang="zh-CN" sz="2800" dirty="0"/>
              <a:t>No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bottleneck</a:t>
            </a:r>
          </a:p>
          <a:p>
            <a:pPr lvl="2"/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devices,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verifiers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r>
              <a:rPr lang="en-US" altLang="zh-CN" sz="2800" dirty="0"/>
              <a:t>No</a:t>
            </a:r>
            <a:r>
              <a:rPr lang="zh-CN" altLang="en-US" sz="2800" dirty="0"/>
              <a:t> </a:t>
            </a:r>
            <a:r>
              <a:rPr lang="en-US" altLang="zh-CN" sz="2800" dirty="0"/>
              <a:t>single</a:t>
            </a:r>
            <a:r>
              <a:rPr lang="zh-CN" altLang="en-US" sz="2800" dirty="0"/>
              <a:t> </a:t>
            </a:r>
            <a:r>
              <a:rPr lang="en-US" altLang="zh-CN" sz="2800" dirty="0" err="1"/>
              <a:t>PoF</a:t>
            </a:r>
            <a:endParaRPr lang="en-US" altLang="zh-CN" sz="2800" dirty="0"/>
          </a:p>
          <a:p>
            <a:pPr lvl="2"/>
            <a:r>
              <a:rPr lang="en-US" altLang="zh-CN" sz="2400" dirty="0"/>
              <a:t>Device</a:t>
            </a:r>
            <a:r>
              <a:rPr lang="zh-CN" altLang="en-US" sz="2400" dirty="0"/>
              <a:t> </a:t>
            </a:r>
            <a:r>
              <a:rPr lang="en-US" altLang="zh-CN" sz="2400" dirty="0"/>
              <a:t>malfunction</a:t>
            </a:r>
            <a:r>
              <a:rPr lang="zh-CN" altLang="en-US" sz="2400" dirty="0"/>
              <a:t> </a:t>
            </a:r>
            <a:r>
              <a:rPr lang="en-US" altLang="zh-CN" sz="2400" dirty="0"/>
              <a:t>equals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error</a:t>
            </a:r>
          </a:p>
          <a:p>
            <a:pPr lvl="1"/>
            <a:r>
              <a:rPr lang="en-US" altLang="zh-CN" sz="2800" dirty="0"/>
              <a:t>Verification-as-a-service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vendors</a:t>
            </a:r>
          </a:p>
          <a:p>
            <a:pPr lvl="2"/>
            <a:r>
              <a:rPr lang="en-US" altLang="zh-CN" sz="2400" dirty="0"/>
              <a:t>Support</a:t>
            </a:r>
            <a:r>
              <a:rPr lang="zh-CN" altLang="en-US" sz="2400" dirty="0"/>
              <a:t> </a:t>
            </a:r>
            <a:r>
              <a:rPr lang="en-US" altLang="zh-CN" sz="2400" dirty="0"/>
              <a:t>flexible</a:t>
            </a:r>
            <a:r>
              <a:rPr lang="zh-CN" altLang="en-US" sz="2400" dirty="0"/>
              <a:t> </a:t>
            </a:r>
            <a:r>
              <a:rPr lang="en-US" altLang="zh-CN" sz="2400" dirty="0"/>
              <a:t>in-situ</a:t>
            </a:r>
            <a:r>
              <a:rPr lang="zh-CN" altLang="en-US" sz="2400" dirty="0"/>
              <a:t> </a:t>
            </a:r>
            <a:r>
              <a:rPr lang="en-US" altLang="zh-CN" sz="2400" dirty="0"/>
              <a:t>fast</a:t>
            </a:r>
            <a:r>
              <a:rPr lang="zh-CN" altLang="en-US" sz="2400" dirty="0"/>
              <a:t> </a:t>
            </a:r>
            <a:r>
              <a:rPr lang="en-US" altLang="zh-CN" sz="2400" dirty="0"/>
              <a:t>reroute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altLang="ja-JP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7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1D91D61-46CC-6549-9D5B-C52012A1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498" y="4347703"/>
            <a:ext cx="2690751" cy="13108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05FCDE-8EA1-384B-A40C-3E121051749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246094" y="2790934"/>
            <a:ext cx="1947958" cy="115927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BA4F8D1-E1B0-8D49-BB0A-A5369B7DBBC5}"/>
              </a:ext>
            </a:extLst>
          </p:cNvPr>
          <p:cNvSpPr/>
          <p:nvPr/>
        </p:nvSpPr>
        <p:spPr>
          <a:xfrm>
            <a:off x="8568346" y="2171315"/>
            <a:ext cx="1154454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Verifier</a:t>
            </a:r>
            <a:endParaRPr 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647F51E-07B0-304D-AC44-666914D0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800" y="1866515"/>
            <a:ext cx="1018704" cy="101870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612EC3-2F3E-E94D-BDFD-A5D13157E8F8}"/>
              </a:ext>
            </a:extLst>
          </p:cNvPr>
          <p:cNvSpPr txBox="1"/>
          <p:nvPr/>
        </p:nvSpPr>
        <p:spPr>
          <a:xfrm>
            <a:off x="8446759" y="3228219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</a:t>
            </a:r>
          </a:p>
          <a:p>
            <a:pPr algn="ctr"/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6B462-5788-E640-9AC7-0D5B5CFCF18A}"/>
              </a:ext>
            </a:extLst>
          </p:cNvPr>
          <p:cNvSpPr/>
          <p:nvPr/>
        </p:nvSpPr>
        <p:spPr>
          <a:xfrm>
            <a:off x="8568346" y="2545463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On-device tasks</a:t>
            </a:r>
            <a:endParaRPr lang="en-US" sz="1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D1CEB-4139-EA46-BAFA-F7E3F5489F1D}"/>
              </a:ext>
            </a:extLst>
          </p:cNvPr>
          <p:cNvSpPr/>
          <p:nvPr/>
        </p:nvSpPr>
        <p:spPr>
          <a:xfrm>
            <a:off x="8596810" y="2546136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On-device tasks</a:t>
            </a:r>
            <a:endParaRPr lang="en-US" sz="1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68CAB1-20CE-784A-822A-CCC4F4781263}"/>
              </a:ext>
            </a:extLst>
          </p:cNvPr>
          <p:cNvSpPr/>
          <p:nvPr/>
        </p:nvSpPr>
        <p:spPr>
          <a:xfrm>
            <a:off x="8555646" y="2555928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On-device tasks</a:t>
            </a:r>
            <a:endParaRPr lang="en-US" sz="1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E2BC5E-3C26-CA4D-8E4A-A9F4A38A2DB8}"/>
              </a:ext>
            </a:extLst>
          </p:cNvPr>
          <p:cNvSpPr/>
          <p:nvPr/>
        </p:nvSpPr>
        <p:spPr>
          <a:xfrm>
            <a:off x="8568346" y="2555928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On-device tasks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E97EEC-E5CC-BC45-A4D6-8294686F1D6F}"/>
              </a:ext>
            </a:extLst>
          </p:cNvPr>
          <p:cNvSpPr/>
          <p:nvPr/>
        </p:nvSpPr>
        <p:spPr>
          <a:xfrm>
            <a:off x="7610742" y="4460203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F5A126-2A43-494E-9728-CF48BEE1C06D}"/>
              </a:ext>
            </a:extLst>
          </p:cNvPr>
          <p:cNvSpPr/>
          <p:nvPr/>
        </p:nvSpPr>
        <p:spPr>
          <a:xfrm>
            <a:off x="7610742" y="5589313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461585-A74E-2B43-846B-78B715FA7684}"/>
              </a:ext>
            </a:extLst>
          </p:cNvPr>
          <p:cNvSpPr/>
          <p:nvPr/>
        </p:nvSpPr>
        <p:spPr>
          <a:xfrm>
            <a:off x="9973906" y="4460203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600591-F37F-3F46-9DE8-215EE16157B0}"/>
              </a:ext>
            </a:extLst>
          </p:cNvPr>
          <p:cNvSpPr/>
          <p:nvPr/>
        </p:nvSpPr>
        <p:spPr>
          <a:xfrm>
            <a:off x="9973906" y="55845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5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301 L -0.0901 0.1969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96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10925 0.1939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96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08828 0.357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1787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10821 0.3567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334" cy="1325563"/>
          </a:xfrm>
        </p:spPr>
        <p:txBody>
          <a:bodyPr/>
          <a:lstStyle/>
          <a:p>
            <a:r>
              <a:rPr lang="en-US" altLang="zh-CN" dirty="0">
                <a:ea typeface="Microsoft YaHei" panose="020B0503020204020204" pitchFamily="34" charset="-122"/>
              </a:rPr>
              <a:t>Distributed,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On-Device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Verification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3334" cy="4351338"/>
          </a:xfrm>
        </p:spPr>
        <p:txBody>
          <a:bodyPr/>
          <a:lstStyle/>
          <a:p>
            <a:r>
              <a:rPr lang="en-US" altLang="zh-CN" b="1" dirty="0"/>
              <a:t>Challenge</a:t>
            </a:r>
            <a:r>
              <a:rPr lang="zh-CN" altLang="en-US" b="1" dirty="0"/>
              <a:t> </a:t>
            </a:r>
            <a:r>
              <a:rPr lang="en-US" altLang="zh-CN" b="1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specify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invariants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check?</a:t>
            </a:r>
          </a:p>
          <a:p>
            <a:pPr lvl="1"/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DPV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invariants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reachability,</a:t>
            </a:r>
            <a:r>
              <a:rPr lang="zh-CN" altLang="en-US" dirty="0"/>
              <a:t> </a:t>
            </a:r>
            <a:r>
              <a:rPr lang="en-US" altLang="zh-CN" dirty="0"/>
              <a:t>loop-free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blackhole-free)</a:t>
            </a:r>
          </a:p>
          <a:p>
            <a:r>
              <a:rPr lang="en-US" altLang="zh-CN" b="1" dirty="0"/>
              <a:t>Challenge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on-device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lightweight?</a:t>
            </a:r>
          </a:p>
          <a:p>
            <a:pPr lvl="1"/>
            <a:r>
              <a:rPr lang="en-US" altLang="zh-CN" dirty="0"/>
              <a:t>Switches/routers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low-end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protocols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SNMP,</a:t>
            </a:r>
            <a:r>
              <a:rPr lang="zh-CN" altLang="en-US" dirty="0"/>
              <a:t> </a:t>
            </a:r>
            <a:r>
              <a:rPr lang="en-US" altLang="zh-CN" dirty="0"/>
              <a:t>OSPF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BGP)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Challenge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r>
              <a:rPr lang="zh-CN" altLang="en-US" dirty="0"/>
              <a:t> </a:t>
            </a:r>
            <a:r>
              <a:rPr lang="en-US" altLang="zh-CN" dirty="0"/>
              <a:t>exchange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correctly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efficiently?</a:t>
            </a:r>
          </a:p>
          <a:p>
            <a:pPr lvl="1"/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safety,</a:t>
            </a:r>
            <a:r>
              <a:rPr lang="zh-CN" altLang="en-US" dirty="0"/>
              <a:t> </a:t>
            </a:r>
            <a:r>
              <a:rPr lang="en-US" altLang="zh-CN" dirty="0"/>
              <a:t>liveness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consistency)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ea typeface="Microsoft YaHei" panose="020B0503020204020204" pitchFamily="34" charset="-122"/>
              </a:rPr>
              <a:t>Tulkun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Generic,</a:t>
            </a:r>
            <a:r>
              <a:rPr lang="zh-CN" altLang="en-US" dirty="0"/>
              <a:t> </a:t>
            </a:r>
            <a:r>
              <a:rPr lang="en-US" altLang="zh-CN" dirty="0"/>
              <a:t>Distributed,</a:t>
            </a:r>
            <a:r>
              <a:rPr lang="zh-CN" altLang="en-US" dirty="0"/>
              <a:t> </a:t>
            </a:r>
            <a:r>
              <a:rPr lang="en-US" altLang="zh-CN" dirty="0"/>
              <a:t>On-Device</a:t>
            </a:r>
            <a:r>
              <a:rPr lang="zh-CN" altLang="en-US" dirty="0"/>
              <a:t> </a:t>
            </a:r>
            <a:r>
              <a:rPr lang="en-US" altLang="zh-CN" dirty="0"/>
              <a:t>DPV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1560B5-45F0-EE43-854C-A93D05E33C2D}"/>
              </a:ext>
            </a:extLst>
          </p:cNvPr>
          <p:cNvCxnSpPr>
            <a:cxnSpLocks/>
          </p:cNvCxnSpPr>
          <p:nvPr/>
        </p:nvCxnSpPr>
        <p:spPr>
          <a:xfrm>
            <a:off x="8147953" y="3300991"/>
            <a:ext cx="625862" cy="388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3BEF46-44A0-0947-8F1F-44D745D21706}"/>
              </a:ext>
            </a:extLst>
          </p:cNvPr>
          <p:cNvCxnSpPr>
            <a:cxnSpLocks/>
          </p:cNvCxnSpPr>
          <p:nvPr/>
        </p:nvCxnSpPr>
        <p:spPr>
          <a:xfrm flipH="1">
            <a:off x="9481388" y="3290888"/>
            <a:ext cx="565901" cy="398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ECE9C64-2EC1-A648-B125-3A315F3DB49B}"/>
              </a:ext>
            </a:extLst>
          </p:cNvPr>
          <p:cNvGrpSpPr/>
          <p:nvPr/>
        </p:nvGrpSpPr>
        <p:grpSpPr>
          <a:xfrm>
            <a:off x="6375400" y="5406990"/>
            <a:ext cx="5288508" cy="467600"/>
            <a:chOff x="1819123" y="4571354"/>
            <a:chExt cx="6192996" cy="5889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444CF0-A7ED-2448-8800-5418DB602B8B}"/>
                </a:ext>
              </a:extLst>
            </p:cNvPr>
            <p:cNvGrpSpPr/>
            <p:nvPr/>
          </p:nvGrpSpPr>
          <p:grpSpPr>
            <a:xfrm>
              <a:off x="1819123" y="4571354"/>
              <a:ext cx="3744919" cy="588946"/>
              <a:chOff x="2380173" y="6051303"/>
              <a:chExt cx="3744919" cy="5889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6DE26DD-0ED4-124B-9A7B-4D3CC9EC3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0173" y="6051303"/>
                <a:ext cx="1309542" cy="58894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667205E-B413-5749-A260-75E6E42A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15550" y="6051303"/>
                <a:ext cx="1309542" cy="588946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EF56556-3057-F34F-89D7-7E1A469134EB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3689715" y="6345776"/>
                <a:ext cx="112583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38FC14-6C38-D742-B26C-5C32FC4E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2577" y="4571354"/>
              <a:ext cx="1309542" cy="588946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FA49D5-E0C2-F041-9BB4-46F2447A30C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494592" y="4865827"/>
              <a:ext cx="12079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EDB2AD-7A25-B94C-9F41-7748DF15A7DC}"/>
              </a:ext>
            </a:extLst>
          </p:cNvPr>
          <p:cNvGrpSpPr/>
          <p:nvPr/>
        </p:nvGrpSpPr>
        <p:grpSpPr>
          <a:xfrm>
            <a:off x="6690408" y="2396495"/>
            <a:ext cx="4916071" cy="984589"/>
            <a:chOff x="1504432" y="300279"/>
            <a:chExt cx="5756862" cy="12400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6357C-25C1-0C4C-AD60-DD3E860A4870}"/>
                </a:ext>
              </a:extLst>
            </p:cNvPr>
            <p:cNvSpPr txBox="1"/>
            <p:nvPr/>
          </p:nvSpPr>
          <p:spPr>
            <a:xfrm>
              <a:off x="4603860" y="300279"/>
              <a:ext cx="2657434" cy="110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Network</a:t>
              </a:r>
            </a:p>
            <a:p>
              <a:pPr algn="ctr"/>
              <a:r>
                <a:rPr lang="en-US" altLang="zh-CN" sz="2800" dirty="0"/>
                <a:t>Topology</a:t>
              </a:r>
              <a:endParaRPr lang="en-US" sz="2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D4FC58-EB5A-604A-9FD5-245CCC7AC4DD}"/>
                </a:ext>
              </a:extLst>
            </p:cNvPr>
            <p:cNvSpPr txBox="1"/>
            <p:nvPr/>
          </p:nvSpPr>
          <p:spPr>
            <a:xfrm>
              <a:off x="1504432" y="338671"/>
              <a:ext cx="2547144" cy="120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Verification</a:t>
              </a:r>
            </a:p>
            <a:p>
              <a:pPr algn="ctr"/>
              <a:r>
                <a:rPr lang="en-US" altLang="zh-CN" sz="2800" dirty="0"/>
                <a:t>Invariant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90D57B-63E7-AE43-A086-22CEC440DC23}"/>
                </a:ext>
              </a:extLst>
            </p:cNvPr>
            <p:cNvSpPr txBox="1"/>
            <p:nvPr/>
          </p:nvSpPr>
          <p:spPr>
            <a:xfrm>
              <a:off x="4034927" y="625277"/>
              <a:ext cx="893465" cy="607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+</a:t>
              </a:r>
              <a:endParaRPr lang="en-US" sz="28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A978CB-8DC5-4D40-9A1C-38BDDEB73E21}"/>
              </a:ext>
            </a:extLst>
          </p:cNvPr>
          <p:cNvSpPr txBox="1"/>
          <p:nvPr/>
        </p:nvSpPr>
        <p:spPr>
          <a:xfrm>
            <a:off x="6752783" y="5863432"/>
            <a:ext cx="4350266" cy="42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Verification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Messages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84518-ADA8-6E42-8A5B-59D538F08813}"/>
              </a:ext>
            </a:extLst>
          </p:cNvPr>
          <p:cNvSpPr txBox="1"/>
          <p:nvPr/>
        </p:nvSpPr>
        <p:spPr>
          <a:xfrm>
            <a:off x="8294628" y="3642331"/>
            <a:ext cx="1682454" cy="53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DVNet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C6DA2-4D3D-A646-8E17-5060774434D3}"/>
              </a:ext>
            </a:extLst>
          </p:cNvPr>
          <p:cNvSpPr txBox="1"/>
          <p:nvPr/>
        </p:nvSpPr>
        <p:spPr>
          <a:xfrm>
            <a:off x="7806457" y="4551336"/>
            <a:ext cx="2665364" cy="48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On-Device</a:t>
            </a:r>
            <a:r>
              <a:rPr lang="zh-CN" altLang="en-US" sz="2800" dirty="0"/>
              <a:t> </a:t>
            </a:r>
            <a:r>
              <a:rPr lang="en-US" altLang="zh-CN" sz="2800" dirty="0"/>
              <a:t>Tasks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18F42A-4C05-7A47-AFEE-26F88A6281F6}"/>
              </a:ext>
            </a:extLst>
          </p:cNvPr>
          <p:cNvCxnSpPr>
            <a:cxnSpLocks/>
          </p:cNvCxnSpPr>
          <p:nvPr/>
        </p:nvCxnSpPr>
        <p:spPr>
          <a:xfrm>
            <a:off x="9098400" y="4179768"/>
            <a:ext cx="0" cy="366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3B22B2-EE16-A74F-98B6-0A0D91545B72}"/>
              </a:ext>
            </a:extLst>
          </p:cNvPr>
          <p:cNvCxnSpPr>
            <a:cxnSpLocks/>
          </p:cNvCxnSpPr>
          <p:nvPr/>
        </p:nvCxnSpPr>
        <p:spPr>
          <a:xfrm flipH="1">
            <a:off x="7391743" y="5002391"/>
            <a:ext cx="414714" cy="275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F4662-1CEF-4E40-92BA-98C51A0D0DB3}"/>
              </a:ext>
            </a:extLst>
          </p:cNvPr>
          <p:cNvCxnSpPr>
            <a:cxnSpLocks/>
          </p:cNvCxnSpPr>
          <p:nvPr/>
        </p:nvCxnSpPr>
        <p:spPr>
          <a:xfrm>
            <a:off x="10397241" y="5002391"/>
            <a:ext cx="377006" cy="229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30D301-38D0-D945-874A-C8C916D42FB9}"/>
              </a:ext>
            </a:extLst>
          </p:cNvPr>
          <p:cNvCxnSpPr>
            <a:cxnSpLocks/>
          </p:cNvCxnSpPr>
          <p:nvPr/>
        </p:nvCxnSpPr>
        <p:spPr>
          <a:xfrm>
            <a:off x="9103320" y="5002391"/>
            <a:ext cx="0" cy="314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267F1-2928-A247-A17B-D910112D4BAE}"/>
              </a:ext>
            </a:extLst>
          </p:cNvPr>
          <p:cNvCxnSpPr>
            <a:cxnSpLocks/>
          </p:cNvCxnSpPr>
          <p:nvPr/>
        </p:nvCxnSpPr>
        <p:spPr>
          <a:xfrm flipH="1">
            <a:off x="7353711" y="5798702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DAEBA7-8C5D-4D4D-B5C3-896A355A9C0F}"/>
              </a:ext>
            </a:extLst>
          </p:cNvPr>
          <p:cNvCxnSpPr>
            <a:cxnSpLocks/>
          </p:cNvCxnSpPr>
          <p:nvPr/>
        </p:nvCxnSpPr>
        <p:spPr>
          <a:xfrm flipH="1">
            <a:off x="9614298" y="5792689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2503205" y="2514606"/>
            <a:ext cx="3433813" cy="776156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Declarative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Invariant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Specification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Language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2516777" y="3832535"/>
            <a:ext cx="3433812" cy="746962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Verification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Planner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2516777" y="5371693"/>
            <a:ext cx="3448702" cy="818703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On-Device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Verifiers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DV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Protocol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37CC4A6-2513-E843-8F69-0CBDB96CAFA2}"/>
              </a:ext>
            </a:extLst>
          </p:cNvPr>
          <p:cNvSpPr/>
          <p:nvPr/>
        </p:nvSpPr>
        <p:spPr>
          <a:xfrm rot="5400000">
            <a:off x="4097880" y="3183880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 rot="5400000">
            <a:off x="4097880" y="4572288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BB1B8F1E-37B8-5C43-B262-EBA9F8BBCC05}"/>
              </a:ext>
            </a:extLst>
          </p:cNvPr>
          <p:cNvSpPr/>
          <p:nvPr/>
        </p:nvSpPr>
        <p:spPr>
          <a:xfrm>
            <a:off x="5972231" y="2503273"/>
            <a:ext cx="425772" cy="802188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A8D46A7-6187-494A-A3F2-C619B8C436CA}"/>
              </a:ext>
            </a:extLst>
          </p:cNvPr>
          <p:cNvSpPr/>
          <p:nvPr/>
        </p:nvSpPr>
        <p:spPr>
          <a:xfrm>
            <a:off x="5972231" y="5323845"/>
            <a:ext cx="425772" cy="91440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8C9E0F3B-7826-A647-8498-44C1F5926BD6}"/>
              </a:ext>
            </a:extLst>
          </p:cNvPr>
          <p:cNvSpPr/>
          <p:nvPr/>
        </p:nvSpPr>
        <p:spPr>
          <a:xfrm>
            <a:off x="5972231" y="3434956"/>
            <a:ext cx="425772" cy="172742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297924" y="2212787"/>
            <a:ext cx="197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C1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Invariant</a:t>
            </a:r>
            <a:r>
              <a:rPr lang="zh-CN" altLang="en-US" sz="2400" dirty="0"/>
              <a:t> </a:t>
            </a:r>
            <a:r>
              <a:rPr lang="en-US" altLang="zh-CN" sz="2400" dirty="0"/>
              <a:t>specification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49397" y="3548559"/>
            <a:ext cx="2467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C2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lightweight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  <a:r>
              <a:rPr lang="zh-CN" altLang="en-US" sz="2400" dirty="0"/>
              <a:t> </a:t>
            </a:r>
            <a:r>
              <a:rPr lang="en-US" altLang="zh-CN" sz="2400" dirty="0"/>
              <a:t>decomposition</a:t>
            </a:r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251624" y="5062272"/>
            <a:ext cx="203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C3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collaborative</a:t>
            </a:r>
            <a:r>
              <a:rPr lang="zh-CN" altLang="en-US" sz="2400" dirty="0"/>
              <a:t> </a:t>
            </a:r>
            <a:r>
              <a:rPr lang="en-US" altLang="zh-CN" sz="2400" dirty="0"/>
              <a:t>verification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653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3421</TotalTime>
  <Words>1691</Words>
  <Application>Microsoft Macintosh PowerPoint</Application>
  <PresentationFormat>Widescreen</PresentationFormat>
  <Paragraphs>359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等线</vt:lpstr>
      <vt:lpstr>等线 Light</vt:lpstr>
      <vt:lpstr>Microsoft YaHei</vt:lpstr>
      <vt:lpstr>SimSun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You Don't Need a Centralized Verifier:  Toward Scalable Data Plane Checking  via Distributed, On-Device Verification</vt:lpstr>
      <vt:lpstr>Background</vt:lpstr>
      <vt:lpstr>Network Verification:  Powerful Tool to Check Network Forwarding Behavior</vt:lpstr>
      <vt:lpstr>Why Study Data Plane Verification?</vt:lpstr>
      <vt:lpstr>How Does DPV Usually Work?</vt:lpstr>
      <vt:lpstr>Issues of Centralized DPV</vt:lpstr>
      <vt:lpstr>Our Proposal: Distributed, On-Device Verification</vt:lpstr>
      <vt:lpstr>Distributed, On-Device Verification: Challenges</vt:lpstr>
      <vt:lpstr>Tulkun: A Generic, Distributed, On-Device DPV Framework</vt:lpstr>
      <vt:lpstr>A Running Example</vt:lpstr>
      <vt:lpstr>Step 1: Invariant Specification</vt:lpstr>
      <vt:lpstr>Step 2: From Invariant and Topology to DVNet</vt:lpstr>
      <vt:lpstr>Step 3: From Verification in Network to Counting in DVNet</vt:lpstr>
      <vt:lpstr>Step 4: Distributed, Event-Driven, On-Device Counting</vt:lpstr>
      <vt:lpstr>Tulkun: Extensions</vt:lpstr>
      <vt:lpstr>Implementation</vt:lpstr>
      <vt:lpstr>Experiment 1: Functionality Demonstration</vt:lpstr>
      <vt:lpstr>Experiment 2: Verifying Internet2</vt:lpstr>
      <vt:lpstr>Experiment 3: Large-Scale Simulations</vt:lpstr>
      <vt:lpstr>Simulation: Snapshot Verification</vt:lpstr>
      <vt:lpstr>Simulation: 10,000 Incremental Per-Rule-Update Verification</vt:lpstr>
      <vt:lpstr>Experiment 4: Microbenchmark on Commodity Switches</vt:lpstr>
      <vt:lpstr>Experiment 4: Microbenchmark on Commodity Switches</vt:lpstr>
      <vt:lpstr>Summary</vt:lpstr>
      <vt:lpstr>What Happens Next: Automating the Full Cycle of Network Configuration Management</vt:lpstr>
      <vt:lpstr>XMU SNGroup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as a Verifier:  Toward Scalable Data Plane Checking  via Distributed, On-Device Verification</dc:title>
  <dc:creator>Qiao Xiang</dc:creator>
  <cp:lastModifiedBy>Qiao Xiang</cp:lastModifiedBy>
  <cp:revision>642</cp:revision>
  <dcterms:created xsi:type="dcterms:W3CDTF">2022-02-07T08:40:56Z</dcterms:created>
  <dcterms:modified xsi:type="dcterms:W3CDTF">2023-06-28T17:08:08Z</dcterms:modified>
</cp:coreProperties>
</file>